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</p:sldIdLst>
  <p:sldSz cx="18288000" cy="10287000"/>
  <p:notesSz cx="6858000" cy="9144000"/>
  <p:embeddedFontLst>
    <p:embeddedFont>
      <p:font typeface="Poppins Light" charset="1" panose="00000400000000000000"/>
      <p:regular r:id="rId50"/>
    </p:embeddedFont>
    <p:embeddedFont>
      <p:font typeface="Computer Says No" charset="1" panose="00000400000000000000"/>
      <p:regular r:id="rId51"/>
    </p:embeddedFont>
    <p:embeddedFont>
      <p:font typeface="Poppins" charset="1" panose="00000500000000000000"/>
      <p:regular r:id="rId52"/>
    </p:embeddedFont>
    <p:embeddedFont>
      <p:font typeface="Neue Machina Ultra-Bold" charset="1" panose="00000900000000000000"/>
      <p:regular r:id="rId53"/>
    </p:embeddedFont>
    <p:embeddedFont>
      <p:font typeface="Tek Tall Arabic Bold" charset="1" panose="00000000000000000000"/>
      <p:regular r:id="rId54"/>
    </p:embeddedFont>
    <p:embeddedFont>
      <p:font typeface="Heebo Black" charset="1" panose="00000A00000000000000"/>
      <p:regular r:id="rId55"/>
    </p:embeddedFont>
    <p:embeddedFont>
      <p:font typeface="Bree Serif" charset="1" panose="02000503040000020004"/>
      <p:regular r:id="rId56"/>
    </p:embeddedFont>
    <p:embeddedFont>
      <p:font typeface="Poppins Bold" charset="1" panose="00000800000000000000"/>
      <p:regular r:id="rId57"/>
    </p:embeddedFont>
    <p:embeddedFont>
      <p:font typeface="TT Chocolates Bold" charset="1" panose="02000803020000020003"/>
      <p:regular r:id="rId58"/>
    </p:embeddedFont>
    <p:embeddedFont>
      <p:font typeface="Ara Hamah Alfidaa" charset="1" panose="00000500000000000000"/>
      <p:regular r:id="rId5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fonts/font55.fntdata" Type="http://schemas.openxmlformats.org/officeDocument/2006/relationships/font"/><Relationship Id="rId56" Target="fonts/font56.fntdata" Type="http://schemas.openxmlformats.org/officeDocument/2006/relationships/font"/><Relationship Id="rId57" Target="fonts/font57.fntdata" Type="http://schemas.openxmlformats.org/officeDocument/2006/relationships/font"/><Relationship Id="rId58" Target="fonts/font58.fntdata" Type="http://schemas.openxmlformats.org/officeDocument/2006/relationships/font"/><Relationship Id="rId59" Target="fonts/font59.fntdata" Type="http://schemas.openxmlformats.org/officeDocument/2006/relationships/font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jpe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47.pn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png>
</file>

<file path=ppt/media/image63.png>
</file>

<file path=ppt/media/image64.jpeg>
</file>

<file path=ppt/media/image65.jpeg>
</file>

<file path=ppt/media/image66.jpeg>
</file>

<file path=ppt/media/image67.png>
</file>

<file path=ppt/media/image68.svg>
</file>

<file path=ppt/media/image69.jpeg>
</file>

<file path=ppt/media/image7.png>
</file>

<file path=ppt/media/image70.png>
</file>

<file path=ppt/media/image71.svg>
</file>

<file path=ppt/media/image72.png>
</file>

<file path=ppt/media/image73.svg>
</file>

<file path=ppt/media/image74.png>
</file>

<file path=ppt/media/image75.png>
</file>

<file path=ppt/media/image76.sv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28.png" Type="http://schemas.openxmlformats.org/officeDocument/2006/relationships/image"/><Relationship Id="rId5" Target="../media/image29.png" Type="http://schemas.openxmlformats.org/officeDocument/2006/relationships/image"/><Relationship Id="rId6" Target="../media/image30.svg" Type="http://schemas.openxmlformats.org/officeDocument/2006/relationships/image"/><Relationship Id="rId7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7.png" Type="http://schemas.openxmlformats.org/officeDocument/2006/relationships/image"/><Relationship Id="rId11" Target="../media/image38.png" Type="http://schemas.openxmlformats.org/officeDocument/2006/relationships/image"/><Relationship Id="rId12" Target="../media/image39.svg" Type="http://schemas.openxmlformats.org/officeDocument/2006/relationships/image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../media/image28.png" Type="http://schemas.openxmlformats.org/officeDocument/2006/relationships/image"/><Relationship Id="rId5" Target="../media/image5.png" Type="http://schemas.openxmlformats.org/officeDocument/2006/relationships/image"/><Relationship Id="rId6" Target="../media/image33.png" Type="http://schemas.openxmlformats.org/officeDocument/2006/relationships/image"/><Relationship Id="rId7" Target="../media/image34.png" Type="http://schemas.openxmlformats.org/officeDocument/2006/relationships/image"/><Relationship Id="rId8" Target="../media/image35.png" Type="http://schemas.openxmlformats.org/officeDocument/2006/relationships/image"/><Relationship Id="rId9" Target="../media/image3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png" Type="http://schemas.openxmlformats.org/officeDocument/2006/relationships/image"/><Relationship Id="rId11" Target="../media/image37.png" Type="http://schemas.openxmlformats.org/officeDocument/2006/relationships/image"/><Relationship Id="rId12" Target="../media/image40.png" Type="http://schemas.openxmlformats.org/officeDocument/2006/relationships/image"/><Relationship Id="rId13" Target="../media/image41.png" Type="http://schemas.openxmlformats.org/officeDocument/2006/relationships/image"/><Relationship Id="rId14" Target="../media/image42.png" Type="http://schemas.openxmlformats.org/officeDocument/2006/relationships/image"/><Relationship Id="rId2" Target="../media/image26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Relationship Id="rId5" Target="../media/image28.png" Type="http://schemas.openxmlformats.org/officeDocument/2006/relationships/image"/><Relationship Id="rId6" Target="../media/image5.png" Type="http://schemas.openxmlformats.org/officeDocument/2006/relationships/image"/><Relationship Id="rId7" Target="../media/image33.png" Type="http://schemas.openxmlformats.org/officeDocument/2006/relationships/image"/><Relationship Id="rId8" Target="../media/image34.png" Type="http://schemas.openxmlformats.org/officeDocument/2006/relationships/image"/><Relationship Id="rId9" Target="../media/image3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8.png" Type="http://schemas.openxmlformats.org/officeDocument/2006/relationships/image"/><Relationship Id="rId11" Target="../media/image49.svg" Type="http://schemas.openxmlformats.org/officeDocument/2006/relationships/image"/><Relationship Id="rId2" Target="../media/image43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Relationship Id="rId5" Target="../media/image44.png" Type="http://schemas.openxmlformats.org/officeDocument/2006/relationships/image"/><Relationship Id="rId6" Target="../media/image5.png" Type="http://schemas.openxmlformats.org/officeDocument/2006/relationships/image"/><Relationship Id="rId7" Target="../media/image45.png" Type="http://schemas.openxmlformats.org/officeDocument/2006/relationships/image"/><Relationship Id="rId8" Target="../media/image46.svg" Type="http://schemas.openxmlformats.org/officeDocument/2006/relationships/image"/><Relationship Id="rId9" Target="../media/image4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50.png" Type="http://schemas.openxmlformats.org/officeDocument/2006/relationships/image"/><Relationship Id="rId4" Target="../media/image51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52.png" Type="http://schemas.openxmlformats.org/officeDocument/2006/relationships/image"/><Relationship Id="rId4" Target="../media/image53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7.png" Type="http://schemas.openxmlformats.org/officeDocument/2006/relationships/image"/><Relationship Id="rId7" Target="../media/image58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7.png" Type="http://schemas.openxmlformats.org/officeDocument/2006/relationships/image"/><Relationship Id="rId7" Target="../media/image58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7.png" Type="http://schemas.openxmlformats.org/officeDocument/2006/relationships/image"/><Relationship Id="rId7" Target="../media/image5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7.png" Type="http://schemas.openxmlformats.org/officeDocument/2006/relationships/image"/><Relationship Id="rId7" Target="../media/image58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7.png" Type="http://schemas.openxmlformats.org/officeDocument/2006/relationships/image"/><Relationship Id="rId7" Target="../media/image58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7.png" Type="http://schemas.openxmlformats.org/officeDocument/2006/relationships/image"/><Relationship Id="rId7" Target="../media/image58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9.png" Type="http://schemas.openxmlformats.org/officeDocument/2006/relationships/image"/><Relationship Id="rId7" Target="../media/image60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9.png" Type="http://schemas.openxmlformats.org/officeDocument/2006/relationships/image"/><Relationship Id="rId7" Target="../media/image60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9.png" Type="http://schemas.openxmlformats.org/officeDocument/2006/relationships/image"/><Relationship Id="rId7" Target="../media/image60.sv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9.png" Type="http://schemas.openxmlformats.org/officeDocument/2006/relationships/image"/><Relationship Id="rId7" Target="../media/image60.sv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9.png" Type="http://schemas.openxmlformats.org/officeDocument/2006/relationships/image"/><Relationship Id="rId7" Target="../media/image60.sv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Relationship Id="rId5" Target="../media/image56.png" Type="http://schemas.openxmlformats.org/officeDocument/2006/relationships/image"/><Relationship Id="rId6" Target="../media/image59.png" Type="http://schemas.openxmlformats.org/officeDocument/2006/relationships/image"/><Relationship Id="rId7" Target="../media/image60.sv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3.jpe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28.png" Type="http://schemas.openxmlformats.org/officeDocument/2006/relationships/image"/><Relationship Id="rId5" Target="../media/image61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28.png" Type="http://schemas.openxmlformats.org/officeDocument/2006/relationships/image"/><Relationship Id="rId5" Target="../media/image62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63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6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7.png" Type="http://schemas.openxmlformats.org/officeDocument/2006/relationships/image"/><Relationship Id="rId11" Target="../media/image68.svg" Type="http://schemas.openxmlformats.org/officeDocument/2006/relationships/image"/><Relationship Id="rId2" Target="../media/image26.png" Type="http://schemas.openxmlformats.org/officeDocument/2006/relationships/image"/><Relationship Id="rId3" Target="../media/image52.png" Type="http://schemas.openxmlformats.org/officeDocument/2006/relationships/image"/><Relationship Id="rId4" Target="../media/image53.svg" Type="http://schemas.openxmlformats.org/officeDocument/2006/relationships/image"/><Relationship Id="rId5" Target="../media/image64.jpeg" Type="http://schemas.openxmlformats.org/officeDocument/2006/relationships/image"/><Relationship Id="rId6" Target="../media/image65.jpeg" Type="http://schemas.openxmlformats.org/officeDocument/2006/relationships/image"/><Relationship Id="rId7" Target="../media/image66.jpeg" Type="http://schemas.openxmlformats.org/officeDocument/2006/relationships/image"/><Relationship Id="rId8" Target="../media/image14.png" Type="http://schemas.openxmlformats.org/officeDocument/2006/relationships/image"/><Relationship Id="rId9" Target="../media/image15.sv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52.png" Type="http://schemas.openxmlformats.org/officeDocument/2006/relationships/image"/><Relationship Id="rId4" Target="../media/image53.svg" Type="http://schemas.openxmlformats.org/officeDocument/2006/relationships/image"/><Relationship Id="rId5" Target="../media/image69.jpeg" Type="http://schemas.openxmlformats.org/officeDocument/2006/relationships/image"/><Relationship Id="rId6" Target="../media/image7.pn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70.png" Type="http://schemas.openxmlformats.org/officeDocument/2006/relationships/image"/><Relationship Id="rId4" Target="../media/image71.svg" Type="http://schemas.openxmlformats.org/officeDocument/2006/relationships/image"/><Relationship Id="rId5" Target="../media/image72.png" Type="http://schemas.openxmlformats.org/officeDocument/2006/relationships/image"/><Relationship Id="rId6" Target="../media/image73.svg" Type="http://schemas.openxmlformats.org/officeDocument/2006/relationships/image"/><Relationship Id="rId7" Target="../media/image5.png" Type="http://schemas.openxmlformats.org/officeDocument/2006/relationships/image"/><Relationship Id="rId8" Target="../media/image34.png" Type="http://schemas.openxmlformats.org/officeDocument/2006/relationships/image"/><Relationship Id="rId9" Target="../media/image28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74.png" Type="http://schemas.openxmlformats.org/officeDocument/2006/relationships/image"/><Relationship Id="rId5" Target="../media/image75.png" Type="http://schemas.openxmlformats.org/officeDocument/2006/relationships/image"/><Relationship Id="rId6" Target="../media/image76.sv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6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77.png" Type="http://schemas.openxmlformats.org/officeDocument/2006/relationships/image"/><Relationship Id="rId5" Target="../media/image78.pn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79.pn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80.pn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81.pn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54.png" Type="http://schemas.openxmlformats.org/officeDocument/2006/relationships/image"/><Relationship Id="rId5" Target="../media/image55.svg" Type="http://schemas.openxmlformats.org/officeDocument/2006/relationships/image"/><Relationship Id="rId6" Target="../media/image1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1.png" Type="http://schemas.openxmlformats.org/officeDocument/2006/relationships/image"/><Relationship Id="rId4" Target="../media/image7.png" Type="http://schemas.openxmlformats.org/officeDocument/2006/relationships/image"/><Relationship Id="rId5" Target="../media/image22.png" Type="http://schemas.openxmlformats.org/officeDocument/2006/relationships/image"/><Relationship Id="rId6" Target="../media/image2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1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576678" y="61722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68070" y="-2818506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61481" y="-41148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91635" y="1333816"/>
            <a:ext cx="3948234" cy="1724379"/>
          </a:xfrm>
          <a:custGeom>
            <a:avLst/>
            <a:gdLst/>
            <a:ahLst/>
            <a:cxnLst/>
            <a:rect r="r" b="b" t="t" l="l"/>
            <a:pathLst>
              <a:path h="1724379" w="3948234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580130" y="8263415"/>
            <a:ext cx="4729467" cy="4047169"/>
          </a:xfrm>
          <a:custGeom>
            <a:avLst/>
            <a:gdLst/>
            <a:ahLst/>
            <a:cxnLst/>
            <a:rect r="r" b="b" t="t" l="l"/>
            <a:pathLst>
              <a:path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927337" y="3382682"/>
            <a:ext cx="6060511" cy="6904318"/>
          </a:xfrm>
          <a:custGeom>
            <a:avLst/>
            <a:gdLst/>
            <a:ahLst/>
            <a:cxnLst/>
            <a:rect r="r" b="b" t="t" l="l"/>
            <a:pathLst>
              <a:path h="6904318" w="6060511">
                <a:moveTo>
                  <a:pt x="0" y="0"/>
                </a:moveTo>
                <a:lnTo>
                  <a:pt x="6060510" y="0"/>
                </a:lnTo>
                <a:lnTo>
                  <a:pt x="6060510" y="6904318"/>
                </a:lnTo>
                <a:lnTo>
                  <a:pt x="0" y="690431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6961" t="0" r="-6961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482450" y="5739715"/>
            <a:ext cx="8148977" cy="807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0"/>
              </a:lnSpc>
            </a:pPr>
            <a:r>
              <a:rPr lang="en-US" sz="2293">
                <a:solidFill>
                  <a:srgbClr val="6866E1"/>
                </a:solidFill>
                <a:latin typeface="Poppins Light"/>
                <a:ea typeface="Poppins Light"/>
                <a:cs typeface="Poppins Light"/>
                <a:sym typeface="Poppins Light"/>
              </a:rPr>
              <a:t>Empresa criada por:</a:t>
            </a:r>
          </a:p>
          <a:p>
            <a:pPr algn="ctr">
              <a:lnSpc>
                <a:spcPts val="3210"/>
              </a:lnSpc>
            </a:pPr>
            <a:r>
              <a:rPr lang="en-US" sz="2293">
                <a:solidFill>
                  <a:srgbClr val="6866E1"/>
                </a:solidFill>
                <a:latin typeface="Poppins Light"/>
                <a:ea typeface="Poppins Light"/>
                <a:cs typeface="Poppins Light"/>
                <a:sym typeface="Poppins Light"/>
              </a:rPr>
              <a:t>   Alex Vitor Fructo, Afonso Lechugo, Bruno V. U. Queiroz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93722" y="3651595"/>
            <a:ext cx="9526432" cy="252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048"/>
              </a:lnSpc>
            </a:pPr>
            <a:r>
              <a:rPr lang="en-US" sz="23677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G.E.I FLOW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004963" y="2381777"/>
            <a:ext cx="7103952" cy="771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47"/>
              </a:lnSpc>
            </a:pPr>
            <a:r>
              <a:rPr lang="en-US" sz="7148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PROJETO INTEGRADOR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556599" y="6987567"/>
            <a:ext cx="8148977" cy="403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0"/>
              </a:lnSpc>
            </a:pPr>
            <a:r>
              <a:rPr lang="en-US" sz="229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Professor: Ricardo Leme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2308915" y="-8391979"/>
            <a:ext cx="19564260" cy="13895933"/>
          </a:xfrm>
          <a:custGeom>
            <a:avLst/>
            <a:gdLst/>
            <a:ahLst/>
            <a:cxnLst/>
            <a:rect r="r" b="b" t="t" l="l"/>
            <a:pathLst>
              <a:path h="13895933" w="19564260">
                <a:moveTo>
                  <a:pt x="0" y="0"/>
                </a:moveTo>
                <a:lnTo>
                  <a:pt x="19564260" y="0"/>
                </a:lnTo>
                <a:lnTo>
                  <a:pt x="19564260" y="13895933"/>
                </a:lnTo>
                <a:lnTo>
                  <a:pt x="0" y="138959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2461315" y="-8239579"/>
            <a:ext cx="19564260" cy="13895933"/>
          </a:xfrm>
          <a:custGeom>
            <a:avLst/>
            <a:gdLst/>
            <a:ahLst/>
            <a:cxnLst/>
            <a:rect r="r" b="b" t="t" l="l"/>
            <a:pathLst>
              <a:path h="13895933" w="19564260">
                <a:moveTo>
                  <a:pt x="0" y="0"/>
                </a:moveTo>
                <a:lnTo>
                  <a:pt x="19564260" y="0"/>
                </a:lnTo>
                <a:lnTo>
                  <a:pt x="19564260" y="13895933"/>
                </a:lnTo>
                <a:lnTo>
                  <a:pt x="0" y="138959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607588">
            <a:off x="15990312" y="3441396"/>
            <a:ext cx="5567645" cy="4835567"/>
          </a:xfrm>
          <a:custGeom>
            <a:avLst/>
            <a:gdLst/>
            <a:ahLst/>
            <a:cxnLst/>
            <a:rect r="r" b="b" t="t" l="l"/>
            <a:pathLst>
              <a:path h="4835567" w="5567645">
                <a:moveTo>
                  <a:pt x="5567645" y="0"/>
                </a:moveTo>
                <a:lnTo>
                  <a:pt x="0" y="0"/>
                </a:lnTo>
                <a:lnTo>
                  <a:pt x="0" y="4835567"/>
                </a:lnTo>
                <a:lnTo>
                  <a:pt x="5567645" y="4835567"/>
                </a:lnTo>
                <a:lnTo>
                  <a:pt x="5567645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05537" y="1248749"/>
            <a:ext cx="12076925" cy="729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983"/>
              </a:lnSpc>
              <a:spcBef>
                <a:spcPct val="0"/>
              </a:spcBef>
            </a:pPr>
            <a:r>
              <a:rPr lang="en-US" b="true" sz="4273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PRINCIPAIS CLIENTES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-607588">
            <a:off x="-1925983" y="368995"/>
            <a:ext cx="5567645" cy="4835567"/>
          </a:xfrm>
          <a:custGeom>
            <a:avLst/>
            <a:gdLst/>
            <a:ahLst/>
            <a:cxnLst/>
            <a:rect r="r" b="b" t="t" l="l"/>
            <a:pathLst>
              <a:path h="4835567" w="5567645">
                <a:moveTo>
                  <a:pt x="5567645" y="0"/>
                </a:moveTo>
                <a:lnTo>
                  <a:pt x="0" y="0"/>
                </a:lnTo>
                <a:lnTo>
                  <a:pt x="0" y="4835567"/>
                </a:lnTo>
                <a:lnTo>
                  <a:pt x="5567645" y="4835567"/>
                </a:lnTo>
                <a:lnTo>
                  <a:pt x="5567645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436612" y="2560422"/>
            <a:ext cx="3414776" cy="1943318"/>
          </a:xfrm>
          <a:custGeom>
            <a:avLst/>
            <a:gdLst/>
            <a:ahLst/>
            <a:cxnLst/>
            <a:rect r="r" b="b" t="t" l="l"/>
            <a:pathLst>
              <a:path h="1943318" w="3414776">
                <a:moveTo>
                  <a:pt x="0" y="0"/>
                </a:moveTo>
                <a:lnTo>
                  <a:pt x="3414776" y="0"/>
                </a:lnTo>
                <a:lnTo>
                  <a:pt x="3414776" y="1943318"/>
                </a:lnTo>
                <a:lnTo>
                  <a:pt x="0" y="19433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875941">
            <a:off x="-1663311" y="6176955"/>
            <a:ext cx="5864444" cy="5864444"/>
          </a:xfrm>
          <a:custGeom>
            <a:avLst/>
            <a:gdLst/>
            <a:ahLst/>
            <a:cxnLst/>
            <a:rect r="r" b="b" t="t" l="l"/>
            <a:pathLst>
              <a:path h="5864444" w="5864444">
                <a:moveTo>
                  <a:pt x="0" y="0"/>
                </a:moveTo>
                <a:lnTo>
                  <a:pt x="5864444" y="0"/>
                </a:lnTo>
                <a:lnTo>
                  <a:pt x="5864444" y="5864445"/>
                </a:lnTo>
                <a:lnTo>
                  <a:pt x="0" y="586444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494400" y="5418229"/>
            <a:ext cx="10643175" cy="3265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5"/>
              </a:lnSpc>
            </a:pPr>
            <a:r>
              <a:rPr lang="en-US" sz="305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 acordo com estudos levantados temos características de possíveis clientes pequenos e de médio fornecedores que ainda não possuem um ERP integrado, grandes empresas que trabalham com diversos fornecedores terceirizados e enfrentam desafios de comunicação.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292854" y="5251608"/>
            <a:ext cx="8816561" cy="4055618"/>
          </a:xfrm>
          <a:custGeom>
            <a:avLst/>
            <a:gdLst/>
            <a:ahLst/>
            <a:cxnLst/>
            <a:rect r="r" b="b" t="t" l="l"/>
            <a:pathLst>
              <a:path h="4055618" w="8816561">
                <a:moveTo>
                  <a:pt x="0" y="0"/>
                </a:moveTo>
                <a:lnTo>
                  <a:pt x="8816562" y="0"/>
                </a:lnTo>
                <a:lnTo>
                  <a:pt x="8816562" y="4055618"/>
                </a:lnTo>
                <a:lnTo>
                  <a:pt x="0" y="40556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4945230" y="5321225"/>
            <a:ext cx="9074405" cy="4174226"/>
          </a:xfrm>
          <a:custGeom>
            <a:avLst/>
            <a:gdLst/>
            <a:ahLst/>
            <a:cxnLst/>
            <a:rect r="r" b="b" t="t" l="l"/>
            <a:pathLst>
              <a:path h="4174226" w="9074405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400000">
            <a:off x="9682047" y="5321225"/>
            <a:ext cx="9074405" cy="4174226"/>
          </a:xfrm>
          <a:custGeom>
            <a:avLst/>
            <a:gdLst/>
            <a:ahLst/>
            <a:cxnLst/>
            <a:rect r="r" b="b" t="t" l="l"/>
            <a:pathLst>
              <a:path h="4174226" w="9074405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740066" y="-360334"/>
            <a:ext cx="4817598" cy="4184142"/>
          </a:xfrm>
          <a:custGeom>
            <a:avLst/>
            <a:gdLst/>
            <a:ahLst/>
            <a:cxnLst/>
            <a:rect r="r" b="b" t="t" l="l"/>
            <a:pathLst>
              <a:path h="4184142" w="4817598">
                <a:moveTo>
                  <a:pt x="0" y="0"/>
                </a:moveTo>
                <a:lnTo>
                  <a:pt x="4817598" y="0"/>
                </a:lnTo>
                <a:lnTo>
                  <a:pt x="4817598" y="4184143"/>
                </a:lnTo>
                <a:lnTo>
                  <a:pt x="0" y="41841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914841" y="-1784862"/>
            <a:ext cx="5101092" cy="4365182"/>
          </a:xfrm>
          <a:custGeom>
            <a:avLst/>
            <a:gdLst/>
            <a:ahLst/>
            <a:cxnLst/>
            <a:rect r="r" b="b" t="t" l="l"/>
            <a:pathLst>
              <a:path h="4365182" w="5101092">
                <a:moveTo>
                  <a:pt x="0" y="0"/>
                </a:moveTo>
                <a:lnTo>
                  <a:pt x="5101092" y="0"/>
                </a:lnTo>
                <a:lnTo>
                  <a:pt x="5101092" y="4365181"/>
                </a:lnTo>
                <a:lnTo>
                  <a:pt x="0" y="43651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601849" y="7100342"/>
            <a:ext cx="11495135" cy="4845199"/>
          </a:xfrm>
          <a:custGeom>
            <a:avLst/>
            <a:gdLst/>
            <a:ahLst/>
            <a:cxnLst/>
            <a:rect r="r" b="b" t="t" l="l"/>
            <a:pathLst>
              <a:path h="4845199" w="11495135">
                <a:moveTo>
                  <a:pt x="0" y="0"/>
                </a:moveTo>
                <a:lnTo>
                  <a:pt x="11495135" y="0"/>
                </a:lnTo>
                <a:lnTo>
                  <a:pt x="11495135" y="4845199"/>
                </a:lnTo>
                <a:lnTo>
                  <a:pt x="0" y="48451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072226">
            <a:off x="-769537" y="6074699"/>
            <a:ext cx="2810484" cy="6367201"/>
          </a:xfrm>
          <a:custGeom>
            <a:avLst/>
            <a:gdLst/>
            <a:ahLst/>
            <a:cxnLst/>
            <a:rect r="r" b="b" t="t" l="l"/>
            <a:pathLst>
              <a:path h="6367201" w="2810484">
                <a:moveTo>
                  <a:pt x="0" y="0"/>
                </a:moveTo>
                <a:lnTo>
                  <a:pt x="2810484" y="0"/>
                </a:lnTo>
                <a:lnTo>
                  <a:pt x="2810484" y="6367202"/>
                </a:lnTo>
                <a:lnTo>
                  <a:pt x="0" y="63672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655521" y="3335594"/>
            <a:ext cx="1461470" cy="1849961"/>
          </a:xfrm>
          <a:custGeom>
            <a:avLst/>
            <a:gdLst/>
            <a:ahLst/>
            <a:cxnLst/>
            <a:rect r="r" b="b" t="t" l="l"/>
            <a:pathLst>
              <a:path h="1849961" w="1461470">
                <a:moveTo>
                  <a:pt x="0" y="0"/>
                </a:moveTo>
                <a:lnTo>
                  <a:pt x="1461469" y="0"/>
                </a:lnTo>
                <a:lnTo>
                  <a:pt x="1461469" y="1849961"/>
                </a:lnTo>
                <a:lnTo>
                  <a:pt x="0" y="184996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773202" y="3490185"/>
            <a:ext cx="1418460" cy="1695370"/>
          </a:xfrm>
          <a:custGeom>
            <a:avLst/>
            <a:gdLst/>
            <a:ahLst/>
            <a:cxnLst/>
            <a:rect r="r" b="b" t="t" l="l"/>
            <a:pathLst>
              <a:path h="1695370" w="141846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504387" y="3490185"/>
            <a:ext cx="1222079" cy="1695370"/>
          </a:xfrm>
          <a:custGeom>
            <a:avLst/>
            <a:gdLst/>
            <a:ahLst/>
            <a:cxnLst/>
            <a:rect r="r" b="b" t="t" l="l"/>
            <a:pathLst>
              <a:path h="1695370" w="1222079">
                <a:moveTo>
                  <a:pt x="0" y="0"/>
                </a:moveTo>
                <a:lnTo>
                  <a:pt x="1222080" y="0"/>
                </a:lnTo>
                <a:lnTo>
                  <a:pt x="122208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430573" y="8543158"/>
            <a:ext cx="1369708" cy="1743842"/>
          </a:xfrm>
          <a:custGeom>
            <a:avLst/>
            <a:gdLst/>
            <a:ahLst/>
            <a:cxnLst/>
            <a:rect r="r" b="b" t="t" l="l"/>
            <a:pathLst>
              <a:path h="1743842" w="1369708">
                <a:moveTo>
                  <a:pt x="0" y="0"/>
                </a:moveTo>
                <a:lnTo>
                  <a:pt x="1369708" y="0"/>
                </a:lnTo>
                <a:lnTo>
                  <a:pt x="1369708" y="1743842"/>
                </a:lnTo>
                <a:lnTo>
                  <a:pt x="0" y="174384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277711" y="933450"/>
            <a:ext cx="11732579" cy="782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37"/>
              </a:lnSpc>
              <a:spcBef>
                <a:spcPct val="0"/>
              </a:spcBef>
            </a:pPr>
            <a:r>
              <a:rPr lang="en-US" b="true" sz="4526" strike="noStrike" u="none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MODELO DE NEGÓCIO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646029" y="5972175"/>
            <a:ext cx="3672807" cy="1234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rgbClr val="BF78FE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 ASSINATURA MENSAL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462661" y="5865458"/>
            <a:ext cx="3830830" cy="1234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58"/>
              </a:lnSpc>
            </a:pPr>
            <a:r>
              <a:rPr lang="en-US" sz="6192">
                <a:solidFill>
                  <a:srgbClr val="BF78FE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PLANOS </a:t>
            </a:r>
          </a:p>
          <a:p>
            <a:pPr algn="ctr" marL="0" indent="0" lvl="0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rgbClr val="BF78FE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PREMIUM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24849" y="5865458"/>
            <a:ext cx="3781155" cy="1234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58"/>
              </a:lnSpc>
            </a:pPr>
            <a:r>
              <a:rPr lang="en-US" sz="6192">
                <a:solidFill>
                  <a:srgbClr val="BF78FE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VERSÃO </a:t>
            </a:r>
          </a:p>
          <a:p>
            <a:pPr algn="ctr" marL="0" indent="0" lvl="0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rgbClr val="BF78FE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GRATUITA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8797578" y="8543158"/>
            <a:ext cx="1369708" cy="1743842"/>
          </a:xfrm>
          <a:custGeom>
            <a:avLst/>
            <a:gdLst/>
            <a:ahLst/>
            <a:cxnLst/>
            <a:rect r="r" b="b" t="t" l="l"/>
            <a:pathLst>
              <a:path h="1743842" w="1369708">
                <a:moveTo>
                  <a:pt x="0" y="0"/>
                </a:moveTo>
                <a:lnTo>
                  <a:pt x="1369709" y="0"/>
                </a:lnTo>
                <a:lnTo>
                  <a:pt x="1369709" y="1743842"/>
                </a:lnTo>
                <a:lnTo>
                  <a:pt x="0" y="174384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534396" y="8543158"/>
            <a:ext cx="1369708" cy="1743842"/>
          </a:xfrm>
          <a:custGeom>
            <a:avLst/>
            <a:gdLst/>
            <a:ahLst/>
            <a:cxnLst/>
            <a:rect r="r" b="b" t="t" l="l"/>
            <a:pathLst>
              <a:path h="1743842" w="1369708">
                <a:moveTo>
                  <a:pt x="0" y="0"/>
                </a:moveTo>
                <a:lnTo>
                  <a:pt x="1369708" y="0"/>
                </a:lnTo>
                <a:lnTo>
                  <a:pt x="1369708" y="1743842"/>
                </a:lnTo>
                <a:lnTo>
                  <a:pt x="0" y="174384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3170138" y="7341664"/>
            <a:ext cx="1890578" cy="42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1"/>
              </a:lnSpc>
              <a:spcBef>
                <a:spcPct val="0"/>
              </a:spcBef>
            </a:pPr>
            <a:r>
              <a:rPr lang="en-US" sz="24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</a:t>
            </a: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ight Speed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02054" y="7341664"/>
            <a:ext cx="1560756" cy="424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361"/>
              </a:lnSpc>
              <a:spcBef>
                <a:spcPct val="0"/>
              </a:spcBef>
            </a:pPr>
            <a:r>
              <a:rPr lang="en-US" sz="24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</a:t>
            </a: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tandard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334685" y="7341664"/>
            <a:ext cx="2086784" cy="424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361"/>
              </a:lnSpc>
              <a:spcBef>
                <a:spcPct val="0"/>
              </a:spcBef>
            </a:pPr>
            <a:r>
              <a:rPr lang="en-US" sz="24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imond Tiger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81656" y="5321225"/>
            <a:ext cx="9074405" cy="4174226"/>
          </a:xfrm>
          <a:custGeom>
            <a:avLst/>
            <a:gdLst/>
            <a:ahLst/>
            <a:cxnLst/>
            <a:rect r="r" b="b" t="t" l="l"/>
            <a:pathLst>
              <a:path h="4174226" w="9074405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400000">
            <a:off x="4945230" y="5321225"/>
            <a:ext cx="9074405" cy="4174226"/>
          </a:xfrm>
          <a:custGeom>
            <a:avLst/>
            <a:gdLst/>
            <a:ahLst/>
            <a:cxnLst/>
            <a:rect r="r" b="b" t="t" l="l"/>
            <a:pathLst>
              <a:path h="4174226" w="9074405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400000">
            <a:off x="9682047" y="5321225"/>
            <a:ext cx="9074405" cy="4174226"/>
          </a:xfrm>
          <a:custGeom>
            <a:avLst/>
            <a:gdLst/>
            <a:ahLst/>
            <a:cxnLst/>
            <a:rect r="r" b="b" t="t" l="l"/>
            <a:pathLst>
              <a:path h="4174226" w="9074405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740066" y="-360334"/>
            <a:ext cx="4817598" cy="4184142"/>
          </a:xfrm>
          <a:custGeom>
            <a:avLst/>
            <a:gdLst/>
            <a:ahLst/>
            <a:cxnLst/>
            <a:rect r="r" b="b" t="t" l="l"/>
            <a:pathLst>
              <a:path h="4184142" w="4817598">
                <a:moveTo>
                  <a:pt x="0" y="0"/>
                </a:moveTo>
                <a:lnTo>
                  <a:pt x="4817598" y="0"/>
                </a:lnTo>
                <a:lnTo>
                  <a:pt x="4817598" y="4184143"/>
                </a:lnTo>
                <a:lnTo>
                  <a:pt x="0" y="41841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914841" y="-1784862"/>
            <a:ext cx="5101092" cy="4365182"/>
          </a:xfrm>
          <a:custGeom>
            <a:avLst/>
            <a:gdLst/>
            <a:ahLst/>
            <a:cxnLst/>
            <a:rect r="r" b="b" t="t" l="l"/>
            <a:pathLst>
              <a:path h="4365182" w="5101092">
                <a:moveTo>
                  <a:pt x="0" y="0"/>
                </a:moveTo>
                <a:lnTo>
                  <a:pt x="5101092" y="0"/>
                </a:lnTo>
                <a:lnTo>
                  <a:pt x="5101092" y="4365181"/>
                </a:lnTo>
                <a:lnTo>
                  <a:pt x="0" y="43651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601849" y="7100342"/>
            <a:ext cx="11495135" cy="4845199"/>
          </a:xfrm>
          <a:custGeom>
            <a:avLst/>
            <a:gdLst/>
            <a:ahLst/>
            <a:cxnLst/>
            <a:rect r="r" b="b" t="t" l="l"/>
            <a:pathLst>
              <a:path h="4845199" w="11495135">
                <a:moveTo>
                  <a:pt x="0" y="0"/>
                </a:moveTo>
                <a:lnTo>
                  <a:pt x="11495135" y="0"/>
                </a:lnTo>
                <a:lnTo>
                  <a:pt x="11495135" y="4845199"/>
                </a:lnTo>
                <a:lnTo>
                  <a:pt x="0" y="48451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72226">
            <a:off x="-769537" y="6074699"/>
            <a:ext cx="2810484" cy="6367201"/>
          </a:xfrm>
          <a:custGeom>
            <a:avLst/>
            <a:gdLst/>
            <a:ahLst/>
            <a:cxnLst/>
            <a:rect r="r" b="b" t="t" l="l"/>
            <a:pathLst>
              <a:path h="6367201" w="2810484">
                <a:moveTo>
                  <a:pt x="0" y="0"/>
                </a:moveTo>
                <a:lnTo>
                  <a:pt x="2810484" y="0"/>
                </a:lnTo>
                <a:lnTo>
                  <a:pt x="2810484" y="6367202"/>
                </a:lnTo>
                <a:lnTo>
                  <a:pt x="0" y="636720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655521" y="3335594"/>
            <a:ext cx="1461470" cy="1849961"/>
          </a:xfrm>
          <a:custGeom>
            <a:avLst/>
            <a:gdLst/>
            <a:ahLst/>
            <a:cxnLst/>
            <a:rect r="r" b="b" t="t" l="l"/>
            <a:pathLst>
              <a:path h="1849961" w="1461470">
                <a:moveTo>
                  <a:pt x="0" y="0"/>
                </a:moveTo>
                <a:lnTo>
                  <a:pt x="1461469" y="0"/>
                </a:lnTo>
                <a:lnTo>
                  <a:pt x="1461469" y="1849961"/>
                </a:lnTo>
                <a:lnTo>
                  <a:pt x="0" y="184996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773202" y="3490185"/>
            <a:ext cx="1418460" cy="1695370"/>
          </a:xfrm>
          <a:custGeom>
            <a:avLst/>
            <a:gdLst/>
            <a:ahLst/>
            <a:cxnLst/>
            <a:rect r="r" b="b" t="t" l="l"/>
            <a:pathLst>
              <a:path h="1695370" w="141846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967259" y="3490185"/>
            <a:ext cx="1222079" cy="1695370"/>
          </a:xfrm>
          <a:custGeom>
            <a:avLst/>
            <a:gdLst/>
            <a:ahLst/>
            <a:cxnLst/>
            <a:rect r="r" b="b" t="t" l="l"/>
            <a:pathLst>
              <a:path h="1695370" w="1222079">
                <a:moveTo>
                  <a:pt x="0" y="0"/>
                </a:moveTo>
                <a:lnTo>
                  <a:pt x="1222079" y="0"/>
                </a:lnTo>
                <a:lnTo>
                  <a:pt x="1222079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652283" y="5931302"/>
            <a:ext cx="3852030" cy="2022316"/>
          </a:xfrm>
          <a:custGeom>
            <a:avLst/>
            <a:gdLst/>
            <a:ahLst/>
            <a:cxnLst/>
            <a:rect r="r" b="b" t="t" l="l"/>
            <a:pathLst>
              <a:path h="2022316" w="3852030">
                <a:moveTo>
                  <a:pt x="0" y="0"/>
                </a:moveTo>
                <a:lnTo>
                  <a:pt x="3852030" y="0"/>
                </a:lnTo>
                <a:lnTo>
                  <a:pt x="3852030" y="2022316"/>
                </a:lnTo>
                <a:lnTo>
                  <a:pt x="0" y="202231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8055887" y="5515915"/>
            <a:ext cx="2853091" cy="2853091"/>
          </a:xfrm>
          <a:custGeom>
            <a:avLst/>
            <a:gdLst/>
            <a:ahLst/>
            <a:cxnLst/>
            <a:rect r="r" b="b" t="t" l="l"/>
            <a:pathLst>
              <a:path h="2853091" w="2853091">
                <a:moveTo>
                  <a:pt x="0" y="0"/>
                </a:moveTo>
                <a:lnTo>
                  <a:pt x="2853091" y="0"/>
                </a:lnTo>
                <a:lnTo>
                  <a:pt x="2853091" y="2853091"/>
                </a:lnTo>
                <a:lnTo>
                  <a:pt x="0" y="285309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919786" y="5515915"/>
            <a:ext cx="2932939" cy="2932939"/>
          </a:xfrm>
          <a:custGeom>
            <a:avLst/>
            <a:gdLst/>
            <a:ahLst/>
            <a:cxnLst/>
            <a:rect r="r" b="b" t="t" l="l"/>
            <a:pathLst>
              <a:path h="2932939" w="2932939">
                <a:moveTo>
                  <a:pt x="0" y="0"/>
                </a:moveTo>
                <a:lnTo>
                  <a:pt x="2932939" y="0"/>
                </a:lnTo>
                <a:lnTo>
                  <a:pt x="2932939" y="2932939"/>
                </a:lnTo>
                <a:lnTo>
                  <a:pt x="0" y="293293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597169" y="933450"/>
            <a:ext cx="11093662" cy="777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285"/>
              </a:lnSpc>
              <a:spcBef>
                <a:spcPct val="0"/>
              </a:spcBef>
            </a:pPr>
            <a:r>
              <a:rPr lang="en-US" b="true" sz="4489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PRINCIPAIS CONCORRENTES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20763">
            <a:off x="-429086" y="-676113"/>
            <a:ext cx="8987203" cy="4150026"/>
          </a:xfrm>
          <a:custGeom>
            <a:avLst/>
            <a:gdLst/>
            <a:ahLst/>
            <a:cxnLst/>
            <a:rect r="r" b="b" t="t" l="l"/>
            <a:pathLst>
              <a:path h="4150026" w="8987203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2146" y="1213800"/>
            <a:ext cx="14684628" cy="7859399"/>
          </a:xfrm>
          <a:custGeom>
            <a:avLst/>
            <a:gdLst/>
            <a:ahLst/>
            <a:cxnLst/>
            <a:rect r="r" b="b" t="t" l="l"/>
            <a:pathLst>
              <a:path h="7859399" w="14684628">
                <a:moveTo>
                  <a:pt x="0" y="0"/>
                </a:moveTo>
                <a:lnTo>
                  <a:pt x="14684627" y="0"/>
                </a:lnTo>
                <a:lnTo>
                  <a:pt x="14684627" y="7859400"/>
                </a:lnTo>
                <a:lnTo>
                  <a:pt x="0" y="7859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25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50717" y="4257922"/>
            <a:ext cx="2965916" cy="6828198"/>
          </a:xfrm>
          <a:custGeom>
            <a:avLst/>
            <a:gdLst/>
            <a:ahLst/>
            <a:cxnLst/>
            <a:rect r="r" b="b" t="t" l="l"/>
            <a:pathLst>
              <a:path h="6828198" w="2965916">
                <a:moveTo>
                  <a:pt x="0" y="0"/>
                </a:moveTo>
                <a:lnTo>
                  <a:pt x="2965917" y="0"/>
                </a:lnTo>
                <a:lnTo>
                  <a:pt x="2965917" y="6828199"/>
                </a:lnTo>
                <a:lnTo>
                  <a:pt x="0" y="68281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7017" y="7672021"/>
            <a:ext cx="4171532" cy="3569725"/>
          </a:xfrm>
          <a:custGeom>
            <a:avLst/>
            <a:gdLst/>
            <a:ahLst/>
            <a:cxnLst/>
            <a:rect r="r" b="b" t="t" l="l"/>
            <a:pathLst>
              <a:path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29172" y="1289789"/>
            <a:ext cx="7169888" cy="1046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78"/>
              </a:lnSpc>
              <a:spcBef>
                <a:spcPct val="0"/>
              </a:spcBef>
            </a:pPr>
            <a:r>
              <a:rPr lang="en-US" b="true" sz="6056" strike="noStrike" u="none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Concorrência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4412617" y="5774369"/>
            <a:ext cx="11130264" cy="8435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2525894" y="3834856"/>
            <a:ext cx="1886578" cy="1555641"/>
          </a:xfrm>
          <a:custGeom>
            <a:avLst/>
            <a:gdLst/>
            <a:ahLst/>
            <a:cxnLst/>
            <a:rect r="r" b="b" t="t" l="l"/>
            <a:pathLst>
              <a:path h="1555641" w="1886578">
                <a:moveTo>
                  <a:pt x="0" y="0"/>
                </a:moveTo>
                <a:lnTo>
                  <a:pt x="1886578" y="0"/>
                </a:lnTo>
                <a:lnTo>
                  <a:pt x="1886578" y="1555641"/>
                </a:lnTo>
                <a:lnTo>
                  <a:pt x="0" y="15556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525894" y="6554525"/>
            <a:ext cx="1886578" cy="1555641"/>
          </a:xfrm>
          <a:custGeom>
            <a:avLst/>
            <a:gdLst/>
            <a:ahLst/>
            <a:cxnLst/>
            <a:rect r="r" b="b" t="t" l="l"/>
            <a:pathLst>
              <a:path h="1555641" w="1886578">
                <a:moveTo>
                  <a:pt x="0" y="0"/>
                </a:moveTo>
                <a:lnTo>
                  <a:pt x="1886578" y="0"/>
                </a:lnTo>
                <a:lnTo>
                  <a:pt x="1886578" y="1555641"/>
                </a:lnTo>
                <a:lnTo>
                  <a:pt x="0" y="15556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941740" y="-4440594"/>
            <a:ext cx="8339294" cy="7136224"/>
          </a:xfrm>
          <a:custGeom>
            <a:avLst/>
            <a:gdLst/>
            <a:ahLst/>
            <a:cxnLst/>
            <a:rect r="r" b="b" t="t" l="l"/>
            <a:pathLst>
              <a:path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983513" y="2976074"/>
            <a:ext cx="971340" cy="971340"/>
          </a:xfrm>
          <a:custGeom>
            <a:avLst/>
            <a:gdLst/>
            <a:ahLst/>
            <a:cxnLst/>
            <a:rect r="r" b="b" t="t" l="l"/>
            <a:pathLst>
              <a:path h="971340" w="971340">
                <a:moveTo>
                  <a:pt x="0" y="0"/>
                </a:moveTo>
                <a:lnTo>
                  <a:pt x="971340" y="0"/>
                </a:lnTo>
                <a:lnTo>
                  <a:pt x="971340" y="971340"/>
                </a:lnTo>
                <a:lnTo>
                  <a:pt x="0" y="97134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926417" y="5759782"/>
            <a:ext cx="1085533" cy="1095492"/>
          </a:xfrm>
          <a:custGeom>
            <a:avLst/>
            <a:gdLst/>
            <a:ahLst/>
            <a:cxnLst/>
            <a:rect r="r" b="b" t="t" l="l"/>
            <a:pathLst>
              <a:path h="1095492" w="1085533">
                <a:moveTo>
                  <a:pt x="0" y="0"/>
                </a:moveTo>
                <a:lnTo>
                  <a:pt x="1085533" y="0"/>
                </a:lnTo>
                <a:lnTo>
                  <a:pt x="1085533" y="1095492"/>
                </a:lnTo>
                <a:lnTo>
                  <a:pt x="0" y="109549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039760" y="2779465"/>
            <a:ext cx="10060295" cy="2939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388" indent="-259194" lvl="1">
              <a:lnSpc>
                <a:spcPts val="3361"/>
              </a:lnSpc>
              <a:spcBef>
                <a:spcPct val="0"/>
              </a:spcBef>
              <a:buFont typeface="Arial"/>
              <a:buChar char="•"/>
            </a:pP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Uso de tecnologia de ponta (AI, SaaS, machine learning) para otimizar processos.</a:t>
            </a:r>
          </a:p>
          <a:p>
            <a:pPr algn="just" marL="518388" indent="-259194" lvl="1">
              <a:lnSpc>
                <a:spcPts val="3361"/>
              </a:lnSpc>
              <a:spcBef>
                <a:spcPct val="0"/>
              </a:spcBef>
              <a:buFont typeface="Arial"/>
              <a:buChar char="•"/>
            </a:pP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Plataformas unificadas que facilitam desde a gestão de fornecedores até o monitoramento financeiro.</a:t>
            </a:r>
          </a:p>
          <a:p>
            <a:pPr algn="just" marL="518388" indent="-259194" lvl="1">
              <a:lnSpc>
                <a:spcPts val="3361"/>
              </a:lnSpc>
              <a:spcBef>
                <a:spcPct val="0"/>
              </a:spcBef>
              <a:buFont typeface="Arial"/>
              <a:buChar char="•"/>
            </a:pP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Foco na automação e na personalização das soluções, com atendimento dedicado para projetos maiores.</a:t>
            </a:r>
          </a:p>
          <a:p>
            <a:pPr algn="just">
              <a:lnSpc>
                <a:spcPts val="3361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5039760" y="6016579"/>
            <a:ext cx="10469841" cy="2939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388" indent="-259194" lvl="1">
              <a:lnSpc>
                <a:spcPts val="3361"/>
              </a:lnSpc>
              <a:spcBef>
                <a:spcPct val="0"/>
              </a:spcBef>
              <a:buFont typeface="Arial"/>
              <a:buChar char="•"/>
            </a:pP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Soluções como SAP Ariba e Sankhya são complexas e podem ser excessivas para empresas menores que precisam de uma interface simples.</a:t>
            </a:r>
          </a:p>
          <a:p>
            <a:pPr algn="just" marL="518388" indent="-259194" lvl="1">
              <a:lnSpc>
                <a:spcPts val="3361"/>
              </a:lnSpc>
              <a:spcBef>
                <a:spcPct val="0"/>
              </a:spcBef>
              <a:buFont typeface="Arial"/>
              <a:buChar char="•"/>
            </a:pP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Algumas plataformas, como a Linkana, podem ter custos elevados devido à alta tecnologia envolvida, o que pode afastar pequenos fornecedores.</a:t>
            </a:r>
          </a:p>
          <a:p>
            <a:pPr algn="just">
              <a:lnSpc>
                <a:spcPts val="3361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2812498" y="4111734"/>
            <a:ext cx="1420551" cy="1260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  <a:r>
              <a:rPr lang="en-US" sz="11715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01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12498" y="6831403"/>
            <a:ext cx="1420551" cy="1260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  <a:r>
              <a:rPr lang="en-US" sz="11715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02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74851" y="10317571"/>
            <a:ext cx="2747574" cy="193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8821" indent="-299411" lvl="1">
              <a:lnSpc>
                <a:spcPts val="3883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773" spc="22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alinhar com slide que esta o logo da empresa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82515" y="-3735498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141184" y="4457495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244363" y="673774"/>
            <a:ext cx="11606784" cy="2121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401"/>
              </a:lnSpc>
              <a:spcBef>
                <a:spcPct val="0"/>
              </a:spcBef>
            </a:pPr>
            <a:r>
              <a:rPr lang="en-US" b="true" sz="528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D</a:t>
            </a:r>
            <a:r>
              <a:rPr lang="en-US" b="true" sz="5286" strike="noStrike" u="none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IFERENCIAIS COMPETITIVOS</a:t>
            </a:r>
          </a:p>
          <a:p>
            <a:pPr algn="ctr" marL="0" indent="0" lvl="0">
              <a:lnSpc>
                <a:spcPts val="9723"/>
              </a:lnSpc>
              <a:spcBef>
                <a:spcPct val="0"/>
              </a:spcBef>
            </a:pPr>
            <a:r>
              <a:rPr lang="en-US" sz="6945" strike="noStrike">
                <a:solidFill>
                  <a:srgbClr val="FFFFFF"/>
                </a:solidFill>
                <a:latin typeface="Ara Hamah Alfidaa"/>
                <a:ea typeface="Ara Hamah Alfidaa"/>
                <a:cs typeface="Ara Hamah Alfidaa"/>
                <a:sym typeface="Ara Hamah Alfidaa"/>
              </a:rPr>
              <a:t>Light speed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209465" y="3504603"/>
            <a:ext cx="2113329" cy="2113329"/>
          </a:xfrm>
          <a:custGeom>
            <a:avLst/>
            <a:gdLst/>
            <a:ahLst/>
            <a:cxnLst/>
            <a:rect r="r" b="b" t="t" l="l"/>
            <a:pathLst>
              <a:path h="2113329" w="2113329">
                <a:moveTo>
                  <a:pt x="0" y="0"/>
                </a:moveTo>
                <a:lnTo>
                  <a:pt x="2113329" y="0"/>
                </a:lnTo>
                <a:lnTo>
                  <a:pt x="2113329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989669" y="3437437"/>
            <a:ext cx="2113329" cy="2113329"/>
          </a:xfrm>
          <a:custGeom>
            <a:avLst/>
            <a:gdLst/>
            <a:ahLst/>
            <a:cxnLst/>
            <a:rect r="r" b="b" t="t" l="l"/>
            <a:pathLst>
              <a:path h="2113329" w="2113329">
                <a:moveTo>
                  <a:pt x="0" y="0"/>
                </a:moveTo>
                <a:lnTo>
                  <a:pt x="2113330" y="0"/>
                </a:lnTo>
                <a:lnTo>
                  <a:pt x="2113330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244656" y="3552228"/>
            <a:ext cx="2113329" cy="2113329"/>
          </a:xfrm>
          <a:custGeom>
            <a:avLst/>
            <a:gdLst/>
            <a:ahLst/>
            <a:cxnLst/>
            <a:rect r="r" b="b" t="t" l="l"/>
            <a:pathLst>
              <a:path h="2113329" w="2113329">
                <a:moveTo>
                  <a:pt x="0" y="0"/>
                </a:moveTo>
                <a:lnTo>
                  <a:pt x="2113330" y="0"/>
                </a:lnTo>
                <a:lnTo>
                  <a:pt x="2113330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10065626" y="4585081"/>
            <a:ext cx="2179030" cy="23812"/>
          </a:xfrm>
          <a:prstGeom prst="line">
            <a:avLst/>
          </a:prstGeom>
          <a:ln cap="rnd" w="47625">
            <a:solidFill>
              <a:srgbClr val="5CE5F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6286889" y="4517915"/>
            <a:ext cx="1702780" cy="0"/>
          </a:xfrm>
          <a:prstGeom prst="line">
            <a:avLst/>
          </a:prstGeom>
          <a:ln cap="rnd" w="47625">
            <a:solidFill>
              <a:srgbClr val="5CE5F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3667932" y="6453425"/>
            <a:ext cx="3196395" cy="158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520"/>
              </a:lnSpc>
              <a:spcBef>
                <a:spcPct val="0"/>
              </a:spcBef>
            </a:pPr>
            <a:r>
              <a:rPr lang="en-US" sz="18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 dos principais desafios para as PME é o custo elevado associado à implementação de um sistema ERP.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155935" y="5797548"/>
            <a:ext cx="2130954" cy="465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7"/>
              </a:lnSpc>
            </a:pPr>
            <a:r>
              <a:rPr lang="en-US" sz="264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Preço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-306769">
            <a:off x="-680773" y="2000807"/>
            <a:ext cx="4913376" cy="4913376"/>
          </a:xfrm>
          <a:custGeom>
            <a:avLst/>
            <a:gdLst/>
            <a:ahLst/>
            <a:cxnLst/>
            <a:rect r="r" b="b" t="t" l="l"/>
            <a:pathLst>
              <a:path h="4913376" w="4913376">
                <a:moveTo>
                  <a:pt x="0" y="0"/>
                </a:moveTo>
                <a:lnTo>
                  <a:pt x="4913376" y="0"/>
                </a:lnTo>
                <a:lnTo>
                  <a:pt x="4913376" y="4913376"/>
                </a:lnTo>
                <a:lnTo>
                  <a:pt x="0" y="49133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613212" y="4233206"/>
            <a:ext cx="1305836" cy="113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394837" y="4168390"/>
            <a:ext cx="1305836" cy="113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648403" y="4235557"/>
            <a:ext cx="1305836" cy="113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636869" y="6453425"/>
            <a:ext cx="5442233" cy="2525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Sistemas ERP podem ser complexos e difíceis de usar, especialmente para empresas sem uma equipe de TI. Isso pode levar a erros e comprometer os benefícios esperados. Empresas que simplificam processos tendem a ser mais produtivas, competitivas e atraentes para parceiros e clientes.</a:t>
            </a:r>
          </a:p>
          <a:p>
            <a:pPr algn="l" marL="0" indent="0" lvl="1">
              <a:lnSpc>
                <a:spcPts val="2520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7654398" y="6453425"/>
            <a:ext cx="3337271" cy="3468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520"/>
              </a:lnSpc>
              <a:spcBef>
                <a:spcPct val="0"/>
              </a:spcBef>
            </a:pPr>
            <a:r>
              <a:rPr lang="en-US" sz="18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 o avanço da tecnologia, fica cada vez mais difícil interagir com vários sistemas simultaneamente. Por isso, é importante apresentar um produto que seja visualmente prático, fácil de usar e que forneça apenas as informações essenciais.</a:t>
            </a:r>
          </a:p>
          <a:p>
            <a:pPr algn="l" marL="0" indent="0" lvl="1">
              <a:lnSpc>
                <a:spcPts val="2520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7654398" y="5797548"/>
            <a:ext cx="2783872" cy="465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7"/>
              </a:lnSpc>
            </a:pPr>
            <a:r>
              <a:rPr lang="en-US" sz="264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Funcional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809870" y="5822056"/>
            <a:ext cx="2932550" cy="465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7"/>
              </a:lnSpc>
            </a:pPr>
            <a:r>
              <a:rPr lang="en-US" sz="264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Simplicidade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579558" y="-1531272"/>
            <a:ext cx="34149427" cy="15111121"/>
          </a:xfrm>
          <a:custGeom>
            <a:avLst/>
            <a:gdLst/>
            <a:ahLst/>
            <a:cxnLst/>
            <a:rect r="r" b="b" t="t" l="l"/>
            <a:pathLst>
              <a:path h="15111121" w="34149427">
                <a:moveTo>
                  <a:pt x="0" y="0"/>
                </a:moveTo>
                <a:lnTo>
                  <a:pt x="34149427" y="0"/>
                </a:lnTo>
                <a:lnTo>
                  <a:pt x="34149427" y="15111121"/>
                </a:lnTo>
                <a:lnTo>
                  <a:pt x="0" y="151111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46950" y="435812"/>
            <a:ext cx="14527455" cy="1061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69"/>
              </a:lnSpc>
              <a:spcBef>
                <a:spcPct val="0"/>
              </a:spcBef>
            </a:pPr>
            <a:r>
              <a:rPr lang="en-US" b="true" sz="6192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MISSÃO, VISÃO E VALORES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57907" y="2181904"/>
            <a:ext cx="9094519" cy="3640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7"/>
              </a:lnSpc>
            </a:pPr>
            <a:r>
              <a:rPr lang="en-US" sz="5141" b="true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Missão:</a:t>
            </a:r>
          </a:p>
          <a:p>
            <a:pPr algn="just">
              <a:lnSpc>
                <a:spcPts val="4449"/>
              </a:lnSpc>
            </a:pPr>
            <a:r>
              <a:rPr lang="en-US" b="true" sz="296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</a:t>
            </a:r>
            <a:r>
              <a:rPr lang="en-US" b="true" sz="296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acilitar</a:t>
            </a:r>
            <a:r>
              <a:rPr lang="en-US" sz="29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as transações entre fornecedores e clientes através de uma interface gráfica intuitiva e eficiente.</a:t>
            </a:r>
          </a:p>
          <a:p>
            <a:pPr algn="l">
              <a:lnSpc>
                <a:spcPts val="4152"/>
              </a:lnSpc>
            </a:pPr>
          </a:p>
          <a:p>
            <a:pPr algn="l">
              <a:lnSpc>
                <a:spcPts val="4152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557907" y="5525476"/>
            <a:ext cx="9094519" cy="3078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7"/>
              </a:lnSpc>
            </a:pPr>
            <a:r>
              <a:rPr lang="en-US" sz="5141" b="true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Visão:</a:t>
            </a:r>
          </a:p>
          <a:p>
            <a:pPr algn="just">
              <a:lnSpc>
                <a:spcPts val="4449"/>
              </a:lnSpc>
            </a:pPr>
            <a:r>
              <a:rPr lang="en-US" b="true" sz="296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Ser</a:t>
            </a:r>
            <a:r>
              <a:rPr lang="en-US" sz="29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uma plataforma uma plataforma de dados personalizados entre fornecedores e clientes.</a:t>
            </a:r>
          </a:p>
          <a:p>
            <a:pPr algn="l">
              <a:lnSpc>
                <a:spcPts val="4152"/>
              </a:lnSpc>
            </a:pPr>
          </a:p>
          <a:p>
            <a:pPr algn="l">
              <a:lnSpc>
                <a:spcPts val="4152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1052749" y="2181904"/>
            <a:ext cx="9094519" cy="4802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7"/>
              </a:lnSpc>
            </a:pPr>
            <a:r>
              <a:rPr lang="en-US" sz="5141" b="true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Valores:</a:t>
            </a:r>
          </a:p>
          <a:p>
            <a:pPr algn="l" marL="640430" indent="-320215" lvl="1">
              <a:lnSpc>
                <a:spcPts val="4449"/>
              </a:lnSpc>
              <a:buFont typeface="Arial"/>
              <a:buChar char="•"/>
            </a:pPr>
            <a:r>
              <a:rPr lang="en-US" sz="29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Simplicidade</a:t>
            </a:r>
          </a:p>
          <a:p>
            <a:pPr algn="l" marL="640430" indent="-320215" lvl="1">
              <a:lnSpc>
                <a:spcPts val="4449"/>
              </a:lnSpc>
              <a:buFont typeface="Arial"/>
              <a:buChar char="•"/>
            </a:pPr>
            <a:r>
              <a:rPr lang="en-US" sz="29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Inovação</a:t>
            </a:r>
          </a:p>
          <a:p>
            <a:pPr algn="l" marL="640430" indent="-320215" lvl="1">
              <a:lnSpc>
                <a:spcPts val="4449"/>
              </a:lnSpc>
              <a:buFont typeface="Arial"/>
              <a:buChar char="•"/>
            </a:pPr>
            <a:r>
              <a:rPr lang="en-US" sz="29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Transparência</a:t>
            </a:r>
          </a:p>
          <a:p>
            <a:pPr algn="l" marL="640430" indent="-320215" lvl="1">
              <a:lnSpc>
                <a:spcPts val="4449"/>
              </a:lnSpc>
              <a:buFont typeface="Arial"/>
              <a:buChar char="•"/>
            </a:pPr>
            <a:r>
              <a:rPr lang="en-US" sz="29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Eficiência</a:t>
            </a:r>
          </a:p>
          <a:p>
            <a:pPr algn="l" marL="640430" indent="-320215" lvl="1">
              <a:lnSpc>
                <a:spcPts val="4449"/>
              </a:lnSpc>
              <a:buFont typeface="Arial"/>
              <a:buChar char="•"/>
            </a:pPr>
            <a:r>
              <a:rPr lang="en-US" sz="29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Parceria</a:t>
            </a:r>
          </a:p>
          <a:p>
            <a:pPr algn="l" marL="640430" indent="-320215" lvl="1">
              <a:lnSpc>
                <a:spcPts val="4449"/>
              </a:lnSpc>
              <a:buFont typeface="Arial"/>
              <a:buChar char="•"/>
            </a:pPr>
            <a:r>
              <a:rPr lang="en-US" sz="29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Segurança</a:t>
            </a:r>
          </a:p>
          <a:p>
            <a:pPr algn="l">
              <a:lnSpc>
                <a:spcPts val="4152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-906798">
            <a:off x="15201900" y="7582373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C3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87676" y="-2244933"/>
            <a:ext cx="11747274" cy="5668060"/>
          </a:xfrm>
          <a:custGeom>
            <a:avLst/>
            <a:gdLst/>
            <a:ahLst/>
            <a:cxnLst/>
            <a:rect r="r" b="b" t="t" l="l"/>
            <a:pathLst>
              <a:path h="5668060" w="11747274">
                <a:moveTo>
                  <a:pt x="0" y="0"/>
                </a:moveTo>
                <a:lnTo>
                  <a:pt x="11747274" y="0"/>
                </a:lnTo>
                <a:lnTo>
                  <a:pt x="11747274" y="5668060"/>
                </a:lnTo>
                <a:lnTo>
                  <a:pt x="0" y="5668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0059598" y="6176464"/>
            <a:ext cx="11992069" cy="5786173"/>
          </a:xfrm>
          <a:custGeom>
            <a:avLst/>
            <a:gdLst/>
            <a:ahLst/>
            <a:cxnLst/>
            <a:rect r="r" b="b" t="t" l="l"/>
            <a:pathLst>
              <a:path h="5786173" w="11992069">
                <a:moveTo>
                  <a:pt x="0" y="0"/>
                </a:moveTo>
                <a:lnTo>
                  <a:pt x="11992069" y="0"/>
                </a:lnTo>
                <a:lnTo>
                  <a:pt x="11992069" y="5786173"/>
                </a:lnTo>
                <a:lnTo>
                  <a:pt x="0" y="5786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252305" y="3423074"/>
            <a:ext cx="9783391" cy="4120030"/>
            <a:chOff x="0" y="0"/>
            <a:chExt cx="13044521" cy="549337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71450"/>
              <a:ext cx="13044521" cy="46755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974"/>
                </a:lnSpc>
              </a:pPr>
              <a:r>
                <a:rPr lang="en-US" b="true" sz="8974" spc="179">
                  <a:solidFill>
                    <a:srgbClr val="CFD7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FERREAMENTAS DE </a:t>
              </a:r>
            </a:p>
            <a:p>
              <a:pPr algn="ctr">
                <a:lnSpc>
                  <a:spcPts val="8974"/>
                </a:lnSpc>
              </a:pPr>
              <a:r>
                <a:rPr lang="en-US" b="true" sz="8974" spc="179">
                  <a:solidFill>
                    <a:srgbClr val="CFD7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ESTRATÉGIA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135888"/>
              <a:ext cx="13044521" cy="357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23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8022038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954539" y="1028700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78351" y="635289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606919" y="1646831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254430" y="7496533"/>
            <a:ext cx="4592498" cy="5231913"/>
          </a:xfrm>
          <a:custGeom>
            <a:avLst/>
            <a:gdLst/>
            <a:ahLst/>
            <a:cxnLst/>
            <a:rect r="r" b="b" t="t" l="l"/>
            <a:pathLst>
              <a:path h="5231913" w="4592498">
                <a:moveTo>
                  <a:pt x="0" y="0"/>
                </a:moveTo>
                <a:lnTo>
                  <a:pt x="4592498" y="0"/>
                </a:lnTo>
                <a:lnTo>
                  <a:pt x="4592498" y="5231913"/>
                </a:lnTo>
                <a:lnTo>
                  <a:pt x="0" y="52319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961" t="0" r="-6961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FB6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419444" y="4090156"/>
            <a:ext cx="4496183" cy="858362"/>
          </a:xfrm>
          <a:custGeom>
            <a:avLst/>
            <a:gdLst/>
            <a:ahLst/>
            <a:cxnLst/>
            <a:rect r="r" b="b" t="t" l="l"/>
            <a:pathLst>
              <a:path h="858362" w="4496183">
                <a:moveTo>
                  <a:pt x="0" y="0"/>
                </a:moveTo>
                <a:lnTo>
                  <a:pt x="4496183" y="0"/>
                </a:lnTo>
                <a:lnTo>
                  <a:pt x="4496183" y="858362"/>
                </a:lnTo>
                <a:lnTo>
                  <a:pt x="0" y="8583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19444" y="1523912"/>
            <a:ext cx="4497546" cy="1796723"/>
          </a:xfrm>
          <a:custGeom>
            <a:avLst/>
            <a:gdLst/>
            <a:ahLst/>
            <a:cxnLst/>
            <a:rect r="r" b="b" t="t" l="l"/>
            <a:pathLst>
              <a:path h="1796723" w="4497546">
                <a:moveTo>
                  <a:pt x="0" y="0"/>
                </a:moveTo>
                <a:lnTo>
                  <a:pt x="4497546" y="0"/>
                </a:lnTo>
                <a:lnTo>
                  <a:pt x="4497546" y="1796723"/>
                </a:lnTo>
                <a:lnTo>
                  <a:pt x="0" y="1796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1510" r="0" b="-3151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9494" y="538287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75662" y="2346074"/>
            <a:ext cx="3785110" cy="688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1"/>
              </a:lnSpc>
            </a:pPr>
            <a:r>
              <a:rPr lang="en-US" b="true" sz="4051" spc="623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SIMPLICIDADE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35746" y="4185948"/>
            <a:ext cx="3925458" cy="590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6"/>
              </a:lnSpc>
            </a:pPr>
            <a:r>
              <a:rPr lang="en-US" b="true" sz="3404" spc="524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Oportunidade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404329" y="5057775"/>
            <a:ext cx="9479342" cy="3938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448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Sistemas ERP podem ser complexos e difíceis de entender, especialmente para empresas que não possuem uma equipe de TI robusta. A complexidade do sistema pode levar a erros de configuração e uso inadequado, o que pode comprometer os benefícios esperados do ERP. 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877948" y="336996"/>
            <a:ext cx="1281512" cy="1186916"/>
          </a:xfrm>
          <a:custGeom>
            <a:avLst/>
            <a:gdLst/>
            <a:ahLst/>
            <a:cxnLst/>
            <a:rect r="r" b="b" t="t" l="l"/>
            <a:pathLst>
              <a:path h="1186916" w="1281512">
                <a:moveTo>
                  <a:pt x="0" y="0"/>
                </a:moveTo>
                <a:lnTo>
                  <a:pt x="1281512" y="0"/>
                </a:lnTo>
                <a:lnTo>
                  <a:pt x="1281512" y="1186916"/>
                </a:lnTo>
                <a:lnTo>
                  <a:pt x="0" y="11869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FB6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02355" y="3822036"/>
            <a:ext cx="4614635" cy="880976"/>
          </a:xfrm>
          <a:custGeom>
            <a:avLst/>
            <a:gdLst/>
            <a:ahLst/>
            <a:cxnLst/>
            <a:rect r="r" b="b" t="t" l="l"/>
            <a:pathLst>
              <a:path h="880976" w="4614635">
                <a:moveTo>
                  <a:pt x="0" y="0"/>
                </a:moveTo>
                <a:lnTo>
                  <a:pt x="4614635" y="0"/>
                </a:lnTo>
                <a:lnTo>
                  <a:pt x="4614635" y="880976"/>
                </a:lnTo>
                <a:lnTo>
                  <a:pt x="0" y="8809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19444" y="1523912"/>
            <a:ext cx="4497546" cy="1796723"/>
          </a:xfrm>
          <a:custGeom>
            <a:avLst/>
            <a:gdLst/>
            <a:ahLst/>
            <a:cxnLst/>
            <a:rect r="r" b="b" t="t" l="l"/>
            <a:pathLst>
              <a:path h="1796723" w="4497546">
                <a:moveTo>
                  <a:pt x="0" y="0"/>
                </a:moveTo>
                <a:lnTo>
                  <a:pt x="4497546" y="0"/>
                </a:lnTo>
                <a:lnTo>
                  <a:pt x="4497546" y="1796723"/>
                </a:lnTo>
                <a:lnTo>
                  <a:pt x="0" y="1796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1510" r="0" b="-3151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9494" y="538287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75662" y="2346074"/>
            <a:ext cx="3785110" cy="688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1"/>
              </a:lnSpc>
            </a:pPr>
            <a:r>
              <a:rPr lang="en-US" b="true" sz="4051" spc="623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SIMPLICIDADE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02355" y="3921737"/>
            <a:ext cx="4038364" cy="605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3"/>
              </a:lnSpc>
            </a:pPr>
            <a:r>
              <a:rPr lang="en-US" b="true" sz="3502" spc="539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Tendência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801750" y="5057775"/>
            <a:ext cx="10684500" cy="4500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448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resistência à mudança é um problema comum em qualquer processo de transformação organizacional. Funcionários acostumados a processos e sistemas antigos podem ter dificuldade em se adaptar a um novo sistema ERP. </a:t>
            </a:r>
          </a:p>
          <a:p>
            <a:pPr algn="just" marL="0" indent="0" lvl="1">
              <a:lnSpc>
                <a:spcPts val="448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Essa resistência pode resultar em baixa adesão ao novo sistema e, consequentemente, em falhas na execução da tarefa. 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877948" y="336996"/>
            <a:ext cx="1281512" cy="1186916"/>
          </a:xfrm>
          <a:custGeom>
            <a:avLst/>
            <a:gdLst/>
            <a:ahLst/>
            <a:cxnLst/>
            <a:rect r="r" b="b" t="t" l="l"/>
            <a:pathLst>
              <a:path h="1186916" w="1281512">
                <a:moveTo>
                  <a:pt x="0" y="0"/>
                </a:moveTo>
                <a:lnTo>
                  <a:pt x="1281512" y="0"/>
                </a:lnTo>
                <a:lnTo>
                  <a:pt x="1281512" y="1186916"/>
                </a:lnTo>
                <a:lnTo>
                  <a:pt x="0" y="11869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FB6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02355" y="3822036"/>
            <a:ext cx="4614635" cy="880976"/>
          </a:xfrm>
          <a:custGeom>
            <a:avLst/>
            <a:gdLst/>
            <a:ahLst/>
            <a:cxnLst/>
            <a:rect r="r" b="b" t="t" l="l"/>
            <a:pathLst>
              <a:path h="880976" w="4614635">
                <a:moveTo>
                  <a:pt x="0" y="0"/>
                </a:moveTo>
                <a:lnTo>
                  <a:pt x="4614635" y="0"/>
                </a:lnTo>
                <a:lnTo>
                  <a:pt x="4614635" y="880976"/>
                </a:lnTo>
                <a:lnTo>
                  <a:pt x="0" y="8809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19444" y="1523912"/>
            <a:ext cx="4497546" cy="1796723"/>
          </a:xfrm>
          <a:custGeom>
            <a:avLst/>
            <a:gdLst/>
            <a:ahLst/>
            <a:cxnLst/>
            <a:rect r="r" b="b" t="t" l="l"/>
            <a:pathLst>
              <a:path h="1796723" w="4497546">
                <a:moveTo>
                  <a:pt x="0" y="0"/>
                </a:moveTo>
                <a:lnTo>
                  <a:pt x="4497546" y="0"/>
                </a:lnTo>
                <a:lnTo>
                  <a:pt x="4497546" y="1796723"/>
                </a:lnTo>
                <a:lnTo>
                  <a:pt x="0" y="1796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1510" r="0" b="-3151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9494" y="538287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75662" y="2346074"/>
            <a:ext cx="3785110" cy="688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1"/>
              </a:lnSpc>
            </a:pPr>
            <a:r>
              <a:rPr lang="en-US" b="true" sz="4051" spc="623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SIMPLICIDADE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02355" y="3921737"/>
            <a:ext cx="4038364" cy="605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3"/>
              </a:lnSpc>
            </a:pPr>
            <a:r>
              <a:rPr lang="en-US" b="true" sz="3502" spc="539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Estratégia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77948" y="336996"/>
            <a:ext cx="1281512" cy="1186916"/>
          </a:xfrm>
          <a:custGeom>
            <a:avLst/>
            <a:gdLst/>
            <a:ahLst/>
            <a:cxnLst/>
            <a:rect r="r" b="b" t="t" l="l"/>
            <a:pathLst>
              <a:path h="1186916" w="1281512">
                <a:moveTo>
                  <a:pt x="0" y="0"/>
                </a:moveTo>
                <a:lnTo>
                  <a:pt x="1281512" y="0"/>
                </a:lnTo>
                <a:lnTo>
                  <a:pt x="1281512" y="1186916"/>
                </a:lnTo>
                <a:lnTo>
                  <a:pt x="0" y="11869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859494" y="5029200"/>
            <a:ext cx="10805840" cy="4783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  <a:spcBef>
                <a:spcPct val="0"/>
              </a:spcBef>
            </a:pPr>
            <a:r>
              <a:rPr lang="en-US" sz="385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Expandir para PMEs :</a:t>
            </a:r>
          </a:p>
          <a:p>
            <a:pPr algn="l">
              <a:lnSpc>
                <a:spcPts val="5403"/>
              </a:lnSpc>
              <a:spcBef>
                <a:spcPct val="0"/>
              </a:spcBef>
            </a:pPr>
          </a:p>
          <a:p>
            <a:pPr algn="l" marL="0" indent="0" lvl="1">
              <a:lnSpc>
                <a:spcPts val="5403"/>
              </a:lnSpc>
              <a:spcBef>
                <a:spcPct val="0"/>
              </a:spcBef>
            </a:pPr>
            <a:r>
              <a:rPr lang="en-US" sz="385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385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presentação deve se dar por um sistema conectado a internet, onde funcione tanto em computadores como em  celulares  e mesmo of-line ele continue sendo abastecido.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576678" y="61722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2377" y="-2818307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61481" y="-41148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607417" y="7990549"/>
            <a:ext cx="4729467" cy="4047169"/>
          </a:xfrm>
          <a:custGeom>
            <a:avLst/>
            <a:gdLst/>
            <a:ahLst/>
            <a:cxnLst/>
            <a:rect r="r" b="b" t="t" l="l"/>
            <a:pathLst>
              <a:path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269933">
            <a:off x="16480783" y="545732"/>
            <a:ext cx="4044719" cy="4607867"/>
          </a:xfrm>
          <a:custGeom>
            <a:avLst/>
            <a:gdLst/>
            <a:ahLst/>
            <a:cxnLst/>
            <a:rect r="r" b="b" t="t" l="l"/>
            <a:pathLst>
              <a:path h="4607867" w="4044719">
                <a:moveTo>
                  <a:pt x="0" y="0"/>
                </a:moveTo>
                <a:lnTo>
                  <a:pt x="4044719" y="0"/>
                </a:lnTo>
                <a:lnTo>
                  <a:pt x="4044719" y="4607867"/>
                </a:lnTo>
                <a:lnTo>
                  <a:pt x="0" y="46078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961" t="0" r="-6961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365656" y="3287412"/>
            <a:ext cx="12261050" cy="3178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2"/>
              </a:lnSpc>
            </a:pPr>
            <a:r>
              <a:rPr lang="en-US" sz="8336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DE ACORDO COM DADOS CITADOS EM UMA MATÉRIA PUBLICADA NA FORBES EM 2022, 47% DE TODAS AS COLABORAÇÕES COM FORNECEDORES FALHAM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1519810">
            <a:off x="-1373061" y="7041900"/>
            <a:ext cx="4432800" cy="4432800"/>
          </a:xfrm>
          <a:custGeom>
            <a:avLst/>
            <a:gdLst/>
            <a:ahLst/>
            <a:cxnLst/>
            <a:rect r="r" b="b" t="t" l="l"/>
            <a:pathLst>
              <a:path h="4432800" w="4432800">
                <a:moveTo>
                  <a:pt x="0" y="0"/>
                </a:moveTo>
                <a:lnTo>
                  <a:pt x="4432801" y="0"/>
                </a:lnTo>
                <a:lnTo>
                  <a:pt x="4432801" y="4432800"/>
                </a:lnTo>
                <a:lnTo>
                  <a:pt x="0" y="44328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89960" y="3196697"/>
            <a:ext cx="3875696" cy="2529275"/>
          </a:xfrm>
          <a:custGeom>
            <a:avLst/>
            <a:gdLst/>
            <a:ahLst/>
            <a:cxnLst/>
            <a:rect r="r" b="b" t="t" l="l"/>
            <a:pathLst>
              <a:path h="2529275" w="3875696">
                <a:moveTo>
                  <a:pt x="0" y="0"/>
                </a:moveTo>
                <a:lnTo>
                  <a:pt x="3875696" y="0"/>
                </a:lnTo>
                <a:lnTo>
                  <a:pt x="3875696" y="2529275"/>
                </a:lnTo>
                <a:lnTo>
                  <a:pt x="0" y="252927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2332681" y="6172200"/>
            <a:ext cx="3657600" cy="4114800"/>
          </a:xfrm>
          <a:custGeom>
            <a:avLst/>
            <a:gdLst/>
            <a:ahLst/>
            <a:cxnLst/>
            <a:rect r="r" b="b" t="t" l="l"/>
            <a:pathLst>
              <a:path h="4114800" w="3657600">
                <a:moveTo>
                  <a:pt x="0" y="0"/>
                </a:moveTo>
                <a:lnTo>
                  <a:pt x="3657600" y="0"/>
                </a:lnTo>
                <a:lnTo>
                  <a:pt x="36576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826815" y="895350"/>
            <a:ext cx="7020137" cy="1193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768"/>
              </a:lnSpc>
              <a:spcBef>
                <a:spcPct val="0"/>
              </a:spcBef>
            </a:pPr>
            <a:r>
              <a:rPr lang="en-US" b="true" sz="6977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INTRODUÇÃO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FB6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08591" y="4042279"/>
            <a:ext cx="4641065" cy="886022"/>
          </a:xfrm>
          <a:custGeom>
            <a:avLst/>
            <a:gdLst/>
            <a:ahLst/>
            <a:cxnLst/>
            <a:rect r="r" b="b" t="t" l="l"/>
            <a:pathLst>
              <a:path h="886022" w="4641065">
                <a:moveTo>
                  <a:pt x="0" y="0"/>
                </a:moveTo>
                <a:lnTo>
                  <a:pt x="4641065" y="0"/>
                </a:lnTo>
                <a:lnTo>
                  <a:pt x="4641065" y="886021"/>
                </a:lnTo>
                <a:lnTo>
                  <a:pt x="0" y="8860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49681" y="1523912"/>
            <a:ext cx="2758883" cy="1796723"/>
          </a:xfrm>
          <a:custGeom>
            <a:avLst/>
            <a:gdLst/>
            <a:ahLst/>
            <a:cxnLst/>
            <a:rect r="r" b="b" t="t" l="l"/>
            <a:pathLst>
              <a:path h="1796723" w="2758883">
                <a:moveTo>
                  <a:pt x="0" y="0"/>
                </a:moveTo>
                <a:lnTo>
                  <a:pt x="2758884" y="0"/>
                </a:lnTo>
                <a:lnTo>
                  <a:pt x="2758884" y="1796723"/>
                </a:lnTo>
                <a:lnTo>
                  <a:pt x="0" y="1796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877948" y="336996"/>
            <a:ext cx="1281512" cy="1186916"/>
          </a:xfrm>
          <a:custGeom>
            <a:avLst/>
            <a:gdLst/>
            <a:ahLst/>
            <a:cxnLst/>
            <a:rect r="r" b="b" t="t" l="l"/>
            <a:pathLst>
              <a:path h="1186916" w="1281512">
                <a:moveTo>
                  <a:pt x="0" y="0"/>
                </a:moveTo>
                <a:lnTo>
                  <a:pt x="1281512" y="0"/>
                </a:lnTo>
                <a:lnTo>
                  <a:pt x="1281512" y="1186916"/>
                </a:lnTo>
                <a:lnTo>
                  <a:pt x="0" y="11869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263069" y="2327024"/>
            <a:ext cx="2532109" cy="748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51"/>
              </a:lnSpc>
            </a:pPr>
            <a:r>
              <a:rPr lang="en-US" b="true" sz="4322" spc="665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PREÇO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33522" y="4155203"/>
            <a:ext cx="3875043" cy="583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05"/>
              </a:lnSpc>
            </a:pPr>
            <a:r>
              <a:rPr lang="en-US" b="true" sz="3360" spc="517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Oportunidade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39543" y="5566475"/>
            <a:ext cx="7979161" cy="337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448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 dos principais desafios para as PMEs é o custo elevado associado à implementação de um sistema ERP. </a:t>
            </a:r>
          </a:p>
          <a:p>
            <a:pPr algn="just" marL="0" indent="0" lvl="1">
              <a:lnSpc>
                <a:spcPts val="448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Para muitas PMEs, esses custos podem ser proibitivos, especialmente quando os recursos financeiros são limitados.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859494" y="538287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FB6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448447" y="4395631"/>
            <a:ext cx="4824762" cy="921091"/>
          </a:xfrm>
          <a:custGeom>
            <a:avLst/>
            <a:gdLst/>
            <a:ahLst/>
            <a:cxnLst/>
            <a:rect r="r" b="b" t="t" l="l"/>
            <a:pathLst>
              <a:path h="921091" w="4824762">
                <a:moveTo>
                  <a:pt x="0" y="0"/>
                </a:moveTo>
                <a:lnTo>
                  <a:pt x="4824761" y="0"/>
                </a:lnTo>
                <a:lnTo>
                  <a:pt x="4824761" y="921091"/>
                </a:lnTo>
                <a:lnTo>
                  <a:pt x="0" y="9210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355216" y="1841670"/>
            <a:ext cx="2758883" cy="1796723"/>
          </a:xfrm>
          <a:custGeom>
            <a:avLst/>
            <a:gdLst/>
            <a:ahLst/>
            <a:cxnLst/>
            <a:rect r="r" b="b" t="t" l="l"/>
            <a:pathLst>
              <a:path h="1796723" w="2758883">
                <a:moveTo>
                  <a:pt x="0" y="0"/>
                </a:moveTo>
                <a:lnTo>
                  <a:pt x="2758884" y="0"/>
                </a:lnTo>
                <a:lnTo>
                  <a:pt x="2758884" y="1796723"/>
                </a:lnTo>
                <a:lnTo>
                  <a:pt x="0" y="1796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376456" y="2644782"/>
            <a:ext cx="2532109" cy="748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51"/>
              </a:lnSpc>
            </a:pPr>
            <a:r>
              <a:rPr lang="en-US" b="true" sz="4322" spc="665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PREÇO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58646" y="4449710"/>
            <a:ext cx="4567729" cy="69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46"/>
              </a:lnSpc>
            </a:pPr>
            <a:r>
              <a:rPr lang="en-US" b="true" sz="3961" spc="610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Tendência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071460" y="5552793"/>
            <a:ext cx="7578734" cy="2252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448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Aumento de adesão por parte das empresas em informatização e das informações em sistemas de integração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859494" y="856045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969066" y="545863"/>
            <a:ext cx="1281512" cy="1186916"/>
          </a:xfrm>
          <a:custGeom>
            <a:avLst/>
            <a:gdLst/>
            <a:ahLst/>
            <a:cxnLst/>
            <a:rect r="r" b="b" t="t" l="l"/>
            <a:pathLst>
              <a:path h="1186916" w="1281512">
                <a:moveTo>
                  <a:pt x="0" y="0"/>
                </a:moveTo>
                <a:lnTo>
                  <a:pt x="1281512" y="0"/>
                </a:lnTo>
                <a:lnTo>
                  <a:pt x="1281512" y="1186916"/>
                </a:lnTo>
                <a:lnTo>
                  <a:pt x="0" y="11869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FB6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80499" y="4343243"/>
            <a:ext cx="4724023" cy="901859"/>
          </a:xfrm>
          <a:custGeom>
            <a:avLst/>
            <a:gdLst/>
            <a:ahLst/>
            <a:cxnLst/>
            <a:rect r="r" b="b" t="t" l="l"/>
            <a:pathLst>
              <a:path h="901859" w="4724023">
                <a:moveTo>
                  <a:pt x="0" y="0"/>
                </a:moveTo>
                <a:lnTo>
                  <a:pt x="4724023" y="0"/>
                </a:lnTo>
                <a:lnTo>
                  <a:pt x="4724023" y="901859"/>
                </a:lnTo>
                <a:lnTo>
                  <a:pt x="0" y="9018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355216" y="1841670"/>
            <a:ext cx="2758883" cy="1796723"/>
          </a:xfrm>
          <a:custGeom>
            <a:avLst/>
            <a:gdLst/>
            <a:ahLst/>
            <a:cxnLst/>
            <a:rect r="r" b="b" t="t" l="l"/>
            <a:pathLst>
              <a:path h="1796723" w="2758883">
                <a:moveTo>
                  <a:pt x="0" y="0"/>
                </a:moveTo>
                <a:lnTo>
                  <a:pt x="2758884" y="0"/>
                </a:lnTo>
                <a:lnTo>
                  <a:pt x="2758884" y="1796723"/>
                </a:lnTo>
                <a:lnTo>
                  <a:pt x="0" y="1796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9494" y="856045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969066" y="654754"/>
            <a:ext cx="1281512" cy="1186916"/>
          </a:xfrm>
          <a:custGeom>
            <a:avLst/>
            <a:gdLst/>
            <a:ahLst/>
            <a:cxnLst/>
            <a:rect r="r" b="b" t="t" l="l"/>
            <a:pathLst>
              <a:path h="1186916" w="1281512">
                <a:moveTo>
                  <a:pt x="0" y="0"/>
                </a:moveTo>
                <a:lnTo>
                  <a:pt x="1281512" y="0"/>
                </a:lnTo>
                <a:lnTo>
                  <a:pt x="1281512" y="1186916"/>
                </a:lnTo>
                <a:lnTo>
                  <a:pt x="0" y="11869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376456" y="2644782"/>
            <a:ext cx="2532109" cy="748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51"/>
              </a:lnSpc>
            </a:pPr>
            <a:r>
              <a:rPr lang="en-US" b="true" sz="4322" spc="665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PREÇO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139820" y="4448060"/>
            <a:ext cx="3974280" cy="606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25"/>
              </a:lnSpc>
            </a:pPr>
            <a:r>
              <a:rPr lang="en-US" b="true" sz="3446" spc="530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Estratégia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017793" y="5529681"/>
            <a:ext cx="9433731" cy="2814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448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Inserir o produto no Mercado como uma solução temporariamente gratuíta, e  após um periodo com baixo custo, assinatura obrigatória para o funcionamento e manutenção.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419444" y="4090156"/>
            <a:ext cx="4496183" cy="858362"/>
          </a:xfrm>
          <a:custGeom>
            <a:avLst/>
            <a:gdLst/>
            <a:ahLst/>
            <a:cxnLst/>
            <a:rect r="r" b="b" t="t" l="l"/>
            <a:pathLst>
              <a:path h="858362" w="4496183">
                <a:moveTo>
                  <a:pt x="0" y="0"/>
                </a:moveTo>
                <a:lnTo>
                  <a:pt x="4496183" y="0"/>
                </a:lnTo>
                <a:lnTo>
                  <a:pt x="4496183" y="858362"/>
                </a:lnTo>
                <a:lnTo>
                  <a:pt x="0" y="8583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19444" y="1523912"/>
            <a:ext cx="4497546" cy="1796723"/>
          </a:xfrm>
          <a:custGeom>
            <a:avLst/>
            <a:gdLst/>
            <a:ahLst/>
            <a:cxnLst/>
            <a:rect r="r" b="b" t="t" l="l"/>
            <a:pathLst>
              <a:path h="1796723" w="4497546">
                <a:moveTo>
                  <a:pt x="0" y="0"/>
                </a:moveTo>
                <a:lnTo>
                  <a:pt x="4497546" y="0"/>
                </a:lnTo>
                <a:lnTo>
                  <a:pt x="4497546" y="1796723"/>
                </a:lnTo>
                <a:lnTo>
                  <a:pt x="0" y="1796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1510" r="0" b="-3151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9494" y="538287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75662" y="2346074"/>
            <a:ext cx="3785110" cy="688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1"/>
              </a:lnSpc>
            </a:pPr>
            <a:r>
              <a:rPr lang="en-US" b="true" sz="4051" spc="623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Experiência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35746" y="4185948"/>
            <a:ext cx="3925458" cy="590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6"/>
              </a:lnSpc>
            </a:pPr>
            <a:r>
              <a:rPr lang="en-US" b="true" sz="3404" spc="524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Oportunidade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634400" y="5596218"/>
            <a:ext cx="8242484" cy="2272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5986"/>
              </a:lnSpc>
              <a:spcBef>
                <a:spcPct val="0"/>
              </a:spcBef>
            </a:pPr>
            <a:r>
              <a:rPr lang="en-US" sz="4276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Melhorar a experiência de cada usuário, para atrair novos usuários.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941382" y="393433"/>
            <a:ext cx="1336880" cy="1389633"/>
          </a:xfrm>
          <a:custGeom>
            <a:avLst/>
            <a:gdLst/>
            <a:ahLst/>
            <a:cxnLst/>
            <a:rect r="r" b="b" t="t" l="l"/>
            <a:pathLst>
              <a:path h="1389633" w="1336880">
                <a:moveTo>
                  <a:pt x="0" y="0"/>
                </a:moveTo>
                <a:lnTo>
                  <a:pt x="1336880" y="0"/>
                </a:lnTo>
                <a:lnTo>
                  <a:pt x="1336880" y="1389633"/>
                </a:lnTo>
                <a:lnTo>
                  <a:pt x="0" y="13896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02355" y="3822036"/>
            <a:ext cx="4614635" cy="880976"/>
          </a:xfrm>
          <a:custGeom>
            <a:avLst/>
            <a:gdLst/>
            <a:ahLst/>
            <a:cxnLst/>
            <a:rect r="r" b="b" t="t" l="l"/>
            <a:pathLst>
              <a:path h="880976" w="4614635">
                <a:moveTo>
                  <a:pt x="0" y="0"/>
                </a:moveTo>
                <a:lnTo>
                  <a:pt x="4614635" y="0"/>
                </a:lnTo>
                <a:lnTo>
                  <a:pt x="4614635" y="880976"/>
                </a:lnTo>
                <a:lnTo>
                  <a:pt x="0" y="8809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19444" y="1523912"/>
            <a:ext cx="4497546" cy="1796723"/>
          </a:xfrm>
          <a:custGeom>
            <a:avLst/>
            <a:gdLst/>
            <a:ahLst/>
            <a:cxnLst/>
            <a:rect r="r" b="b" t="t" l="l"/>
            <a:pathLst>
              <a:path h="1796723" w="4497546">
                <a:moveTo>
                  <a:pt x="0" y="0"/>
                </a:moveTo>
                <a:lnTo>
                  <a:pt x="4497546" y="0"/>
                </a:lnTo>
                <a:lnTo>
                  <a:pt x="4497546" y="1796723"/>
                </a:lnTo>
                <a:lnTo>
                  <a:pt x="0" y="1796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1510" r="0" b="-3151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9494" y="538287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75662" y="2346074"/>
            <a:ext cx="3785110" cy="688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1"/>
              </a:lnSpc>
            </a:pPr>
            <a:r>
              <a:rPr lang="en-US" b="true" sz="4051" spc="623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Experiência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02355" y="3921737"/>
            <a:ext cx="4038364" cy="605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3"/>
              </a:lnSpc>
            </a:pPr>
            <a:r>
              <a:rPr lang="en-US" b="true" sz="3502" spc="539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Tendência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219243" y="5112587"/>
            <a:ext cx="11294809" cy="4071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623"/>
              </a:lnSpc>
              <a:spcBef>
                <a:spcPct val="0"/>
              </a:spcBef>
            </a:pPr>
            <a:r>
              <a:rPr lang="en-US" sz="3302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incorporação de Inteligência Artificial (IA) nos sistemas ERP está revolucionando a forma como as empresas operam. A IA permite a automação de processos, análise preditiva e personalização do atendimento ao cliente. Com isso, as empresas podem otimizar recursos, prever necessidades e melhorar a satisfação do cliente.    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941382" y="393433"/>
            <a:ext cx="1336880" cy="1389633"/>
          </a:xfrm>
          <a:custGeom>
            <a:avLst/>
            <a:gdLst/>
            <a:ahLst/>
            <a:cxnLst/>
            <a:rect r="r" b="b" t="t" l="l"/>
            <a:pathLst>
              <a:path h="1389633" w="1336880">
                <a:moveTo>
                  <a:pt x="0" y="0"/>
                </a:moveTo>
                <a:lnTo>
                  <a:pt x="1336880" y="0"/>
                </a:lnTo>
                <a:lnTo>
                  <a:pt x="1336880" y="1389633"/>
                </a:lnTo>
                <a:lnTo>
                  <a:pt x="0" y="13896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02355" y="3970128"/>
            <a:ext cx="4614635" cy="880976"/>
          </a:xfrm>
          <a:custGeom>
            <a:avLst/>
            <a:gdLst/>
            <a:ahLst/>
            <a:cxnLst/>
            <a:rect r="r" b="b" t="t" l="l"/>
            <a:pathLst>
              <a:path h="880976" w="4614635">
                <a:moveTo>
                  <a:pt x="0" y="0"/>
                </a:moveTo>
                <a:lnTo>
                  <a:pt x="4614635" y="0"/>
                </a:lnTo>
                <a:lnTo>
                  <a:pt x="4614635" y="880976"/>
                </a:lnTo>
                <a:lnTo>
                  <a:pt x="0" y="8809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19444" y="1523912"/>
            <a:ext cx="4497546" cy="1796723"/>
          </a:xfrm>
          <a:custGeom>
            <a:avLst/>
            <a:gdLst/>
            <a:ahLst/>
            <a:cxnLst/>
            <a:rect r="r" b="b" t="t" l="l"/>
            <a:pathLst>
              <a:path h="1796723" w="4497546">
                <a:moveTo>
                  <a:pt x="0" y="0"/>
                </a:moveTo>
                <a:lnTo>
                  <a:pt x="4497546" y="0"/>
                </a:lnTo>
                <a:lnTo>
                  <a:pt x="4497546" y="1796723"/>
                </a:lnTo>
                <a:lnTo>
                  <a:pt x="0" y="1796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1510" r="0" b="-3151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9494" y="538287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97960" y="4032495"/>
            <a:ext cx="4462812" cy="670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18"/>
              </a:lnSpc>
            </a:pPr>
            <a:r>
              <a:rPr lang="en-US" b="true" sz="3870" spc="596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Estratégia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75662" y="2346074"/>
            <a:ext cx="3785110" cy="688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1"/>
              </a:lnSpc>
            </a:pPr>
            <a:r>
              <a:rPr lang="en-US" b="true" sz="4051" spc="623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Experiência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859494" y="5403554"/>
            <a:ext cx="8774210" cy="2548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5071"/>
              </a:lnSpc>
              <a:spcBef>
                <a:spcPct val="0"/>
              </a:spcBef>
            </a:pPr>
            <a:r>
              <a:rPr lang="en-US" sz="3622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Cada cliente com uma necessidade irá gerar outro cliente com a mesma necessidade e servindo de replicador das utilidades.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941382" y="393433"/>
            <a:ext cx="1336880" cy="1389633"/>
          </a:xfrm>
          <a:custGeom>
            <a:avLst/>
            <a:gdLst/>
            <a:ahLst/>
            <a:cxnLst/>
            <a:rect r="r" b="b" t="t" l="l"/>
            <a:pathLst>
              <a:path h="1389633" w="1336880">
                <a:moveTo>
                  <a:pt x="0" y="0"/>
                </a:moveTo>
                <a:lnTo>
                  <a:pt x="1336880" y="0"/>
                </a:lnTo>
                <a:lnTo>
                  <a:pt x="1336880" y="1389633"/>
                </a:lnTo>
                <a:lnTo>
                  <a:pt x="0" y="13896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419444" y="4090156"/>
            <a:ext cx="4496183" cy="858362"/>
          </a:xfrm>
          <a:custGeom>
            <a:avLst/>
            <a:gdLst/>
            <a:ahLst/>
            <a:cxnLst/>
            <a:rect r="r" b="b" t="t" l="l"/>
            <a:pathLst>
              <a:path h="858362" w="4496183">
                <a:moveTo>
                  <a:pt x="0" y="0"/>
                </a:moveTo>
                <a:lnTo>
                  <a:pt x="4496183" y="0"/>
                </a:lnTo>
                <a:lnTo>
                  <a:pt x="4496183" y="858362"/>
                </a:lnTo>
                <a:lnTo>
                  <a:pt x="0" y="8583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826167" y="1579509"/>
            <a:ext cx="4353361" cy="1739122"/>
          </a:xfrm>
          <a:custGeom>
            <a:avLst/>
            <a:gdLst/>
            <a:ahLst/>
            <a:cxnLst/>
            <a:rect r="r" b="b" t="t" l="l"/>
            <a:pathLst>
              <a:path h="1739122" w="4353361">
                <a:moveTo>
                  <a:pt x="0" y="0"/>
                </a:moveTo>
                <a:lnTo>
                  <a:pt x="4353361" y="0"/>
                </a:lnTo>
                <a:lnTo>
                  <a:pt x="4353361" y="1739122"/>
                </a:lnTo>
                <a:lnTo>
                  <a:pt x="0" y="17391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1510" r="0" b="-3151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9494" y="538287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94385" y="2231224"/>
            <a:ext cx="4121242" cy="915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36"/>
              </a:lnSpc>
            </a:pPr>
            <a:r>
              <a:rPr lang="en-US" b="true" sz="5311" spc="817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Marca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35746" y="4185948"/>
            <a:ext cx="3925458" cy="590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6"/>
              </a:lnSpc>
            </a:pPr>
            <a:r>
              <a:rPr lang="en-US" b="true" sz="3404" spc="524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Oportunidade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941382" y="393433"/>
            <a:ext cx="1336880" cy="1389633"/>
          </a:xfrm>
          <a:custGeom>
            <a:avLst/>
            <a:gdLst/>
            <a:ahLst/>
            <a:cxnLst/>
            <a:rect r="r" b="b" t="t" l="l"/>
            <a:pathLst>
              <a:path h="1389633" w="1336880">
                <a:moveTo>
                  <a:pt x="0" y="0"/>
                </a:moveTo>
                <a:lnTo>
                  <a:pt x="1336880" y="0"/>
                </a:lnTo>
                <a:lnTo>
                  <a:pt x="1336880" y="1389633"/>
                </a:lnTo>
                <a:lnTo>
                  <a:pt x="0" y="13896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733764" y="5459566"/>
            <a:ext cx="8242484" cy="1520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5986"/>
              </a:lnSpc>
              <a:spcBef>
                <a:spcPct val="0"/>
              </a:spcBef>
            </a:pPr>
            <a:r>
              <a:rPr lang="en-US" sz="4276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Investir em marketing para ganhar visibilidade.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02355" y="3822036"/>
            <a:ext cx="4614635" cy="880976"/>
          </a:xfrm>
          <a:custGeom>
            <a:avLst/>
            <a:gdLst/>
            <a:ahLst/>
            <a:cxnLst/>
            <a:rect r="r" b="b" t="t" l="l"/>
            <a:pathLst>
              <a:path h="880976" w="4614635">
                <a:moveTo>
                  <a:pt x="0" y="0"/>
                </a:moveTo>
                <a:lnTo>
                  <a:pt x="4614635" y="0"/>
                </a:lnTo>
                <a:lnTo>
                  <a:pt x="4614635" y="880976"/>
                </a:lnTo>
                <a:lnTo>
                  <a:pt x="0" y="8809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19444" y="1523912"/>
            <a:ext cx="4497546" cy="1796723"/>
          </a:xfrm>
          <a:custGeom>
            <a:avLst/>
            <a:gdLst/>
            <a:ahLst/>
            <a:cxnLst/>
            <a:rect r="r" b="b" t="t" l="l"/>
            <a:pathLst>
              <a:path h="1796723" w="4497546">
                <a:moveTo>
                  <a:pt x="0" y="0"/>
                </a:moveTo>
                <a:lnTo>
                  <a:pt x="4497546" y="0"/>
                </a:lnTo>
                <a:lnTo>
                  <a:pt x="4497546" y="1796723"/>
                </a:lnTo>
                <a:lnTo>
                  <a:pt x="0" y="1796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1510" r="0" b="-3151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9494" y="538287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02355" y="3921737"/>
            <a:ext cx="4038364" cy="605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3"/>
              </a:lnSpc>
            </a:pPr>
            <a:r>
              <a:rPr lang="en-US" b="true" sz="3502" spc="539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Tendência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941382" y="393433"/>
            <a:ext cx="1336880" cy="1389633"/>
          </a:xfrm>
          <a:custGeom>
            <a:avLst/>
            <a:gdLst/>
            <a:ahLst/>
            <a:cxnLst/>
            <a:rect r="r" b="b" t="t" l="l"/>
            <a:pathLst>
              <a:path h="1389633" w="1336880">
                <a:moveTo>
                  <a:pt x="0" y="0"/>
                </a:moveTo>
                <a:lnTo>
                  <a:pt x="1336880" y="0"/>
                </a:lnTo>
                <a:lnTo>
                  <a:pt x="1336880" y="1389633"/>
                </a:lnTo>
                <a:lnTo>
                  <a:pt x="0" y="13896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607596" y="2229805"/>
            <a:ext cx="4121242" cy="915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36"/>
              </a:lnSpc>
            </a:pPr>
            <a:r>
              <a:rPr lang="en-US" b="true" sz="5311" spc="817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Marca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507396" y="4847314"/>
            <a:ext cx="11273208" cy="4659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4623"/>
              </a:lnSpc>
              <a:spcBef>
                <a:spcPct val="0"/>
              </a:spcBef>
            </a:pPr>
            <a:r>
              <a:rPr lang="en-US" sz="3302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 que antes era uma ferramenta quase que exclusiva das grandes empresas, o ERP tem se tornado cada vez mais popular entre os pequenos e médios negócios.</a:t>
            </a:r>
          </a:p>
          <a:p>
            <a:pPr algn="just" marL="0" indent="0" lvl="1">
              <a:lnSpc>
                <a:spcPts val="4623"/>
              </a:lnSpc>
              <a:spcBef>
                <a:spcPct val="0"/>
              </a:spcBef>
            </a:pPr>
            <a:r>
              <a:rPr lang="en-US" sz="3302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 acordo com uma pesquisa realizada pelo Capterra, 44% das empresas com até 250 funcionários utilizam algum tipo de sistema ERP em seus processos.    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02355" y="3970128"/>
            <a:ext cx="4614635" cy="880976"/>
          </a:xfrm>
          <a:custGeom>
            <a:avLst/>
            <a:gdLst/>
            <a:ahLst/>
            <a:cxnLst/>
            <a:rect r="r" b="b" t="t" l="l"/>
            <a:pathLst>
              <a:path h="880976" w="4614635">
                <a:moveTo>
                  <a:pt x="0" y="0"/>
                </a:moveTo>
                <a:lnTo>
                  <a:pt x="4614635" y="0"/>
                </a:lnTo>
                <a:lnTo>
                  <a:pt x="4614635" y="880976"/>
                </a:lnTo>
                <a:lnTo>
                  <a:pt x="0" y="8809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19444" y="1523912"/>
            <a:ext cx="4497546" cy="1796723"/>
          </a:xfrm>
          <a:custGeom>
            <a:avLst/>
            <a:gdLst/>
            <a:ahLst/>
            <a:cxnLst/>
            <a:rect r="r" b="b" t="t" l="l"/>
            <a:pathLst>
              <a:path h="1796723" w="4497546">
                <a:moveTo>
                  <a:pt x="0" y="0"/>
                </a:moveTo>
                <a:lnTo>
                  <a:pt x="4497546" y="0"/>
                </a:lnTo>
                <a:lnTo>
                  <a:pt x="4497546" y="1796723"/>
                </a:lnTo>
                <a:lnTo>
                  <a:pt x="0" y="1796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1510" r="0" b="-3151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9494" y="538287"/>
            <a:ext cx="7750328" cy="98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MATRIZ SWOT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97960" y="4032495"/>
            <a:ext cx="4462812" cy="670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18"/>
              </a:lnSpc>
            </a:pPr>
            <a:r>
              <a:rPr lang="en-US" b="true" sz="3870" spc="596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Estratégia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941382" y="393433"/>
            <a:ext cx="1336880" cy="1389633"/>
          </a:xfrm>
          <a:custGeom>
            <a:avLst/>
            <a:gdLst/>
            <a:ahLst/>
            <a:cxnLst/>
            <a:rect r="r" b="b" t="t" l="l"/>
            <a:pathLst>
              <a:path h="1389633" w="1336880">
                <a:moveTo>
                  <a:pt x="0" y="0"/>
                </a:moveTo>
                <a:lnTo>
                  <a:pt x="1336880" y="0"/>
                </a:lnTo>
                <a:lnTo>
                  <a:pt x="1336880" y="1389633"/>
                </a:lnTo>
                <a:lnTo>
                  <a:pt x="0" y="13896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549052" y="2231892"/>
            <a:ext cx="4121242" cy="915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36"/>
              </a:lnSpc>
            </a:pPr>
            <a:r>
              <a:rPr lang="en-US" b="true" sz="5311" spc="817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Marca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738118" y="5355929"/>
            <a:ext cx="6871704" cy="1806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7074"/>
              </a:lnSpc>
              <a:spcBef>
                <a:spcPct val="0"/>
              </a:spcBef>
            </a:pPr>
            <a:r>
              <a:rPr lang="en-US" sz="5053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Criar campanhas de branding.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415" t="-4760" r="-6863" b="-1399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6981731" y="-181676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802060" y="245567"/>
            <a:ext cx="8589778" cy="109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85"/>
              </a:lnSpc>
              <a:spcBef>
                <a:spcPct val="0"/>
              </a:spcBef>
            </a:pPr>
            <a:r>
              <a:rPr lang="en-US" b="true" sz="634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O</a:t>
            </a:r>
            <a:r>
              <a:rPr lang="en-US" b="true" sz="6346" strike="noStrike" u="none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bjetivos SMART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525592"/>
            <a:ext cx="7546721" cy="3618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Até o final do segundo semestre de 2025, introduzir um produto experimental no cliente afim de desenvolver um sistema que pode ser comercializado entre as PMEs  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412133"/>
            <a:ext cx="6884676" cy="3018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Oferecer um programa simples e barato, mas com pacotes avançados , customizados e com variedades em soluções   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26759" y="1525592"/>
            <a:ext cx="6595010" cy="2418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Fidelizar o cliente anualmente, propondo sempra de 5 a 10 % melhoria.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26759" y="5412133"/>
            <a:ext cx="6754601" cy="4218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Será inserido em um cliente fornecedor de uma multinacional como teste, no segundo semestre de 2025 para validação de parametros e parte gráfica, com teste de 6 meses.</a:t>
            </a:r>
          </a:p>
        </p:txBody>
      </p:sp>
      <p:sp>
        <p:nvSpPr>
          <p:cNvPr name="AutoShape 9" id="9"/>
          <p:cNvSpPr/>
          <p:nvPr/>
        </p:nvSpPr>
        <p:spPr>
          <a:xfrm>
            <a:off x="0" y="5330601"/>
            <a:ext cx="18288000" cy="0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AutoShape 10" id="10"/>
          <p:cNvSpPr/>
          <p:nvPr/>
        </p:nvSpPr>
        <p:spPr>
          <a:xfrm flipH="true" flipV="true">
            <a:off x="9099359" y="1344617"/>
            <a:ext cx="44641" cy="8942383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0011" y="1980688"/>
            <a:ext cx="4533598" cy="1980035"/>
          </a:xfrm>
          <a:custGeom>
            <a:avLst/>
            <a:gdLst/>
            <a:ahLst/>
            <a:cxnLst/>
            <a:rect r="r" b="b" t="t" l="l"/>
            <a:pathLst>
              <a:path h="1980035" w="4533598">
                <a:moveTo>
                  <a:pt x="0" y="0"/>
                </a:moveTo>
                <a:lnTo>
                  <a:pt x="4533597" y="0"/>
                </a:lnTo>
                <a:lnTo>
                  <a:pt x="4533597" y="1980035"/>
                </a:lnTo>
                <a:lnTo>
                  <a:pt x="0" y="19800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25932" y="5660310"/>
            <a:ext cx="6819964" cy="5836080"/>
          </a:xfrm>
          <a:custGeom>
            <a:avLst/>
            <a:gdLst/>
            <a:ahLst/>
            <a:cxnLst/>
            <a:rect r="r" b="b" t="t" l="l"/>
            <a:pathLst>
              <a:path h="5836080" w="6819964">
                <a:moveTo>
                  <a:pt x="0" y="0"/>
                </a:moveTo>
                <a:lnTo>
                  <a:pt x="6819964" y="0"/>
                </a:lnTo>
                <a:lnTo>
                  <a:pt x="6819964" y="5836081"/>
                </a:lnTo>
                <a:lnTo>
                  <a:pt x="0" y="5836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028700" y="4234201"/>
            <a:ext cx="9897232" cy="5006268"/>
            <a:chOff x="0" y="0"/>
            <a:chExt cx="13196309" cy="6675023"/>
          </a:xfrm>
        </p:grpSpPr>
        <p:sp>
          <p:nvSpPr>
            <p:cNvPr name="AutoShape 6" id="6"/>
            <p:cNvSpPr/>
            <p:nvPr/>
          </p:nvSpPr>
          <p:spPr>
            <a:xfrm flipV="true">
              <a:off x="25400" y="0"/>
              <a:ext cx="0" cy="6675023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7" id="7"/>
            <p:cNvSpPr/>
            <p:nvPr/>
          </p:nvSpPr>
          <p:spPr>
            <a:xfrm>
              <a:off x="0" y="6649623"/>
              <a:ext cx="1319630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2685090" y="7185656"/>
            <a:ext cx="3301647" cy="2785390"/>
          </a:xfrm>
          <a:custGeom>
            <a:avLst/>
            <a:gdLst/>
            <a:ahLst/>
            <a:cxnLst/>
            <a:rect r="r" b="b" t="t" l="l"/>
            <a:pathLst>
              <a:path h="2785390" w="3301647">
                <a:moveTo>
                  <a:pt x="0" y="0"/>
                </a:moveTo>
                <a:lnTo>
                  <a:pt x="3301648" y="0"/>
                </a:lnTo>
                <a:lnTo>
                  <a:pt x="3301648" y="2785389"/>
                </a:lnTo>
                <a:lnTo>
                  <a:pt x="0" y="27853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12061" y="932998"/>
            <a:ext cx="11063877" cy="1114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046"/>
              </a:lnSpc>
              <a:spcBef>
                <a:spcPct val="0"/>
              </a:spcBef>
            </a:pPr>
            <a:r>
              <a:rPr lang="en-US" b="true" sz="646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HISTÓRIA DA EMPRESA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85447" y="5057775"/>
            <a:ext cx="9383739" cy="3808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Ideia  inovadora para o projeto integrador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Necessidade de um fluxo eficiente de informações 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Crescente demanda por profissionalização e critérios mais rigorosos na seleção de fornecedores</a:t>
            </a:r>
          </a:p>
          <a:p>
            <a:pPr algn="l">
              <a:lnSpc>
                <a:spcPts val="4284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13466425" y="2514385"/>
            <a:ext cx="3048497" cy="3028322"/>
            <a:chOff x="0" y="0"/>
            <a:chExt cx="818215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24000">
              <a:off x="-1557" y="-1567"/>
              <a:ext cx="821329" cy="815935"/>
            </a:xfrm>
            <a:custGeom>
              <a:avLst/>
              <a:gdLst/>
              <a:ahLst/>
              <a:cxnLst/>
              <a:rect r="r" b="b" t="t" l="l"/>
              <a:pathLst>
                <a:path h="815935" w="821329">
                  <a:moveTo>
                    <a:pt x="407827" y="1577"/>
                  </a:moveTo>
                  <a:cubicBezTo>
                    <a:pt x="181889" y="3154"/>
                    <a:pt x="0" y="186380"/>
                    <a:pt x="1567" y="410823"/>
                  </a:cubicBezTo>
                  <a:cubicBezTo>
                    <a:pt x="3134" y="635266"/>
                    <a:pt x="187563" y="815934"/>
                    <a:pt x="413502" y="814357"/>
                  </a:cubicBezTo>
                  <a:cubicBezTo>
                    <a:pt x="639440" y="812780"/>
                    <a:pt x="821329" y="629554"/>
                    <a:pt x="819762" y="405111"/>
                  </a:cubicBezTo>
                  <a:cubicBezTo>
                    <a:pt x="818195" y="180668"/>
                    <a:pt x="633766" y="0"/>
                    <a:pt x="407827" y="1577"/>
                  </a:cubicBezTo>
                  <a:close/>
                </a:path>
              </a:pathLst>
            </a:custGeom>
            <a:blipFill>
              <a:blip r:embed="rId6"/>
              <a:stretch>
                <a:fillRect l="-2582" t="-6640" r="-3351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2498349" y="3788960"/>
            <a:ext cx="4664427" cy="890482"/>
          </a:xfrm>
          <a:custGeom>
            <a:avLst/>
            <a:gdLst/>
            <a:ahLst/>
            <a:cxnLst/>
            <a:rect r="r" b="b" t="t" l="l"/>
            <a:pathLst>
              <a:path h="890482" w="4664427">
                <a:moveTo>
                  <a:pt x="0" y="0"/>
                </a:moveTo>
                <a:lnTo>
                  <a:pt x="4664427" y="0"/>
                </a:lnTo>
                <a:lnTo>
                  <a:pt x="4664427" y="890482"/>
                </a:lnTo>
                <a:lnTo>
                  <a:pt x="0" y="8904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855500" y="3874998"/>
            <a:ext cx="7076173" cy="632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29"/>
              </a:lnSpc>
              <a:spcBef>
                <a:spcPct val="0"/>
              </a:spcBef>
            </a:pPr>
            <a:r>
              <a:rPr lang="en-US" b="true" sz="3592" spc="553" strike="noStrike" u="none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Como surgiu?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2308915" y="-8391979"/>
            <a:ext cx="19564260" cy="13895933"/>
          </a:xfrm>
          <a:custGeom>
            <a:avLst/>
            <a:gdLst/>
            <a:ahLst/>
            <a:cxnLst/>
            <a:rect r="r" b="b" t="t" l="l"/>
            <a:pathLst>
              <a:path h="13895933" w="19564260">
                <a:moveTo>
                  <a:pt x="0" y="0"/>
                </a:moveTo>
                <a:lnTo>
                  <a:pt x="19564260" y="0"/>
                </a:lnTo>
                <a:lnTo>
                  <a:pt x="19564260" y="13895933"/>
                </a:lnTo>
                <a:lnTo>
                  <a:pt x="0" y="138959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607588">
            <a:off x="15837912" y="3288996"/>
            <a:ext cx="5567645" cy="4835567"/>
          </a:xfrm>
          <a:custGeom>
            <a:avLst/>
            <a:gdLst/>
            <a:ahLst/>
            <a:cxnLst/>
            <a:rect r="r" b="b" t="t" l="l"/>
            <a:pathLst>
              <a:path h="4835567" w="5567645">
                <a:moveTo>
                  <a:pt x="5567645" y="0"/>
                </a:moveTo>
                <a:lnTo>
                  <a:pt x="0" y="0"/>
                </a:lnTo>
                <a:lnTo>
                  <a:pt x="0" y="4835567"/>
                </a:lnTo>
                <a:lnTo>
                  <a:pt x="5567645" y="4835567"/>
                </a:lnTo>
                <a:lnTo>
                  <a:pt x="5567645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607588">
            <a:off x="-2078383" y="216595"/>
            <a:ext cx="5567645" cy="4835567"/>
          </a:xfrm>
          <a:custGeom>
            <a:avLst/>
            <a:gdLst/>
            <a:ahLst/>
            <a:cxnLst/>
            <a:rect r="r" b="b" t="t" l="l"/>
            <a:pathLst>
              <a:path h="4835567" w="5567645">
                <a:moveTo>
                  <a:pt x="5567645" y="0"/>
                </a:moveTo>
                <a:lnTo>
                  <a:pt x="0" y="0"/>
                </a:lnTo>
                <a:lnTo>
                  <a:pt x="0" y="4835567"/>
                </a:lnTo>
                <a:lnTo>
                  <a:pt x="5567645" y="4835567"/>
                </a:lnTo>
                <a:lnTo>
                  <a:pt x="5567645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39043" y="1306548"/>
            <a:ext cx="16020257" cy="8330533"/>
          </a:xfrm>
          <a:custGeom>
            <a:avLst/>
            <a:gdLst/>
            <a:ahLst/>
            <a:cxnLst/>
            <a:rect r="r" b="b" t="t" l="l"/>
            <a:pathLst>
              <a:path h="8330533" w="16020257">
                <a:moveTo>
                  <a:pt x="0" y="0"/>
                </a:moveTo>
                <a:lnTo>
                  <a:pt x="16020257" y="0"/>
                </a:lnTo>
                <a:lnTo>
                  <a:pt x="16020257" y="8330534"/>
                </a:lnTo>
                <a:lnTo>
                  <a:pt x="0" y="83305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802060" y="207467"/>
            <a:ext cx="8589778" cy="1099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85"/>
              </a:lnSpc>
              <a:spcBef>
                <a:spcPct val="0"/>
              </a:spcBef>
            </a:pPr>
            <a:r>
              <a:rPr lang="en-US" b="true" sz="634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BSC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2308915" y="-8391979"/>
            <a:ext cx="19564260" cy="13895933"/>
          </a:xfrm>
          <a:custGeom>
            <a:avLst/>
            <a:gdLst/>
            <a:ahLst/>
            <a:cxnLst/>
            <a:rect r="r" b="b" t="t" l="l"/>
            <a:pathLst>
              <a:path h="13895933" w="19564260">
                <a:moveTo>
                  <a:pt x="0" y="0"/>
                </a:moveTo>
                <a:lnTo>
                  <a:pt x="19564260" y="0"/>
                </a:lnTo>
                <a:lnTo>
                  <a:pt x="19564260" y="13895933"/>
                </a:lnTo>
                <a:lnTo>
                  <a:pt x="0" y="138959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607588">
            <a:off x="15837912" y="3288996"/>
            <a:ext cx="5567645" cy="4835567"/>
          </a:xfrm>
          <a:custGeom>
            <a:avLst/>
            <a:gdLst/>
            <a:ahLst/>
            <a:cxnLst/>
            <a:rect r="r" b="b" t="t" l="l"/>
            <a:pathLst>
              <a:path h="4835567" w="5567645">
                <a:moveTo>
                  <a:pt x="5567645" y="0"/>
                </a:moveTo>
                <a:lnTo>
                  <a:pt x="0" y="0"/>
                </a:lnTo>
                <a:lnTo>
                  <a:pt x="0" y="4835567"/>
                </a:lnTo>
                <a:lnTo>
                  <a:pt x="5567645" y="4835567"/>
                </a:lnTo>
                <a:lnTo>
                  <a:pt x="5567645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607588">
            <a:off x="-2078383" y="216595"/>
            <a:ext cx="5567645" cy="4835567"/>
          </a:xfrm>
          <a:custGeom>
            <a:avLst/>
            <a:gdLst/>
            <a:ahLst/>
            <a:cxnLst/>
            <a:rect r="r" b="b" t="t" l="l"/>
            <a:pathLst>
              <a:path h="4835567" w="5567645">
                <a:moveTo>
                  <a:pt x="5567645" y="0"/>
                </a:moveTo>
                <a:lnTo>
                  <a:pt x="0" y="0"/>
                </a:lnTo>
                <a:lnTo>
                  <a:pt x="0" y="4835567"/>
                </a:lnTo>
                <a:lnTo>
                  <a:pt x="5567645" y="4835567"/>
                </a:lnTo>
                <a:lnTo>
                  <a:pt x="5567645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91753" y="1313353"/>
            <a:ext cx="17104494" cy="8381202"/>
          </a:xfrm>
          <a:custGeom>
            <a:avLst/>
            <a:gdLst/>
            <a:ahLst/>
            <a:cxnLst/>
            <a:rect r="r" b="b" t="t" l="l"/>
            <a:pathLst>
              <a:path h="8381202" w="17104494">
                <a:moveTo>
                  <a:pt x="0" y="0"/>
                </a:moveTo>
                <a:lnTo>
                  <a:pt x="17104494" y="0"/>
                </a:lnTo>
                <a:lnTo>
                  <a:pt x="17104494" y="8381202"/>
                </a:lnTo>
                <a:lnTo>
                  <a:pt x="0" y="83812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802060" y="207467"/>
            <a:ext cx="8589778" cy="1099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85"/>
              </a:lnSpc>
              <a:spcBef>
                <a:spcPct val="0"/>
              </a:spcBef>
            </a:pPr>
            <a:r>
              <a:rPr lang="en-US" b="true" sz="634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BSC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415" t="-4760" r="-6863" b="-1399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6843743" y="54586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28009" y="1461377"/>
            <a:ext cx="17482982" cy="6962386"/>
          </a:xfrm>
          <a:custGeom>
            <a:avLst/>
            <a:gdLst/>
            <a:ahLst/>
            <a:cxnLst/>
            <a:rect r="r" b="b" t="t" l="l"/>
            <a:pathLst>
              <a:path h="6962386" w="17482982">
                <a:moveTo>
                  <a:pt x="0" y="0"/>
                </a:moveTo>
                <a:lnTo>
                  <a:pt x="17482982" y="0"/>
                </a:lnTo>
                <a:lnTo>
                  <a:pt x="17482982" y="6962386"/>
                </a:lnTo>
                <a:lnTo>
                  <a:pt x="0" y="69623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02060" y="207467"/>
            <a:ext cx="8589778" cy="1099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85"/>
              </a:lnSpc>
              <a:spcBef>
                <a:spcPct val="0"/>
              </a:spcBef>
            </a:pPr>
            <a:r>
              <a:rPr lang="en-US" b="true" sz="634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5W2H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C3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87676" y="-2244933"/>
            <a:ext cx="11747274" cy="5668060"/>
          </a:xfrm>
          <a:custGeom>
            <a:avLst/>
            <a:gdLst/>
            <a:ahLst/>
            <a:cxnLst/>
            <a:rect r="r" b="b" t="t" l="l"/>
            <a:pathLst>
              <a:path h="5668060" w="11747274">
                <a:moveTo>
                  <a:pt x="0" y="0"/>
                </a:moveTo>
                <a:lnTo>
                  <a:pt x="11747274" y="0"/>
                </a:lnTo>
                <a:lnTo>
                  <a:pt x="11747274" y="5668060"/>
                </a:lnTo>
                <a:lnTo>
                  <a:pt x="0" y="5668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0059598" y="6176464"/>
            <a:ext cx="11992069" cy="5786173"/>
          </a:xfrm>
          <a:custGeom>
            <a:avLst/>
            <a:gdLst/>
            <a:ahLst/>
            <a:cxnLst/>
            <a:rect r="r" b="b" t="t" l="l"/>
            <a:pathLst>
              <a:path h="5786173" w="11992069">
                <a:moveTo>
                  <a:pt x="0" y="0"/>
                </a:moveTo>
                <a:lnTo>
                  <a:pt x="11992069" y="0"/>
                </a:lnTo>
                <a:lnTo>
                  <a:pt x="11992069" y="5786173"/>
                </a:lnTo>
                <a:lnTo>
                  <a:pt x="0" y="5786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252305" y="3640748"/>
            <a:ext cx="9783391" cy="4119926"/>
            <a:chOff x="0" y="0"/>
            <a:chExt cx="13044521" cy="549323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71450"/>
              <a:ext cx="13044521" cy="46754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974"/>
                </a:lnSpc>
              </a:pPr>
              <a:r>
                <a:rPr lang="en-US" b="true" sz="8974" spc="179">
                  <a:solidFill>
                    <a:srgbClr val="CFD7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FORTALECENDO A CULTURA DA EMPRESA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135749"/>
              <a:ext cx="13044521" cy="357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23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8022038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954539" y="1028700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78351" y="635289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606919" y="1646831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254430" y="7496533"/>
            <a:ext cx="4592498" cy="5231913"/>
          </a:xfrm>
          <a:custGeom>
            <a:avLst/>
            <a:gdLst/>
            <a:ahLst/>
            <a:cxnLst/>
            <a:rect r="r" b="b" t="t" l="l"/>
            <a:pathLst>
              <a:path h="5231913" w="4592498">
                <a:moveTo>
                  <a:pt x="0" y="0"/>
                </a:moveTo>
                <a:lnTo>
                  <a:pt x="4592498" y="0"/>
                </a:lnTo>
                <a:lnTo>
                  <a:pt x="4592498" y="5231913"/>
                </a:lnTo>
                <a:lnTo>
                  <a:pt x="0" y="52319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961" t="0" r="-6961" b="0"/>
            </a:stretch>
          </a:blipFill>
        </p:spPr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68330" y="6991232"/>
            <a:ext cx="34149427" cy="15111121"/>
          </a:xfrm>
          <a:custGeom>
            <a:avLst/>
            <a:gdLst/>
            <a:ahLst/>
            <a:cxnLst/>
            <a:rect r="r" b="b" t="t" l="l"/>
            <a:pathLst>
              <a:path h="15111121" w="34149427">
                <a:moveTo>
                  <a:pt x="0" y="0"/>
                </a:moveTo>
                <a:lnTo>
                  <a:pt x="34149427" y="0"/>
                </a:lnTo>
                <a:lnTo>
                  <a:pt x="34149427" y="15111121"/>
                </a:lnTo>
                <a:lnTo>
                  <a:pt x="0" y="151111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168330" y="6991232"/>
            <a:ext cx="34149427" cy="15111121"/>
          </a:xfrm>
          <a:custGeom>
            <a:avLst/>
            <a:gdLst/>
            <a:ahLst/>
            <a:cxnLst/>
            <a:rect r="r" b="b" t="t" l="l"/>
            <a:pathLst>
              <a:path h="15111121" w="34149427">
                <a:moveTo>
                  <a:pt x="0" y="0"/>
                </a:moveTo>
                <a:lnTo>
                  <a:pt x="34149427" y="0"/>
                </a:lnTo>
                <a:lnTo>
                  <a:pt x="34149427" y="15111121"/>
                </a:lnTo>
                <a:lnTo>
                  <a:pt x="0" y="151111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881476" y="4899871"/>
            <a:ext cx="3295453" cy="3295453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02870" y="638810"/>
              <a:ext cx="6149340" cy="5613400"/>
            </a:xfrm>
            <a:custGeom>
              <a:avLst/>
              <a:gdLst/>
              <a:ahLst/>
              <a:cxnLst/>
              <a:rect r="r" b="b" t="t" l="l"/>
              <a:pathLst>
                <a:path h="5613400" w="6149340">
                  <a:moveTo>
                    <a:pt x="6149340" y="5613400"/>
                  </a:moveTo>
                  <a:lnTo>
                    <a:pt x="0" y="56134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5613400"/>
                  </a:lnTo>
                  <a:lnTo>
                    <a:pt x="6149340" y="5613400"/>
                  </a:lnTo>
                  <a:close/>
                </a:path>
              </a:pathLst>
            </a:custGeom>
            <a:blipFill>
              <a:blip r:embed="rId5"/>
              <a:stretch>
                <a:fillRect l="0" t="-4773" r="0" b="-4773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02870" y="105410"/>
              <a:ext cx="6149340" cy="431800"/>
            </a:xfrm>
            <a:custGeom>
              <a:avLst/>
              <a:gdLst/>
              <a:ahLst/>
              <a:cxnLst/>
              <a:rect r="r" b="b" t="t" l="l"/>
              <a:pathLst>
                <a:path h="431800" w="6149340">
                  <a:moveTo>
                    <a:pt x="614934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431800"/>
                  </a:lnTo>
                  <a:lnTo>
                    <a:pt x="6149340" y="431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02870" y="105410"/>
              <a:ext cx="431800" cy="431800"/>
            </a:xfrm>
            <a:custGeom>
              <a:avLst/>
              <a:gdLst/>
              <a:ahLst/>
              <a:cxnLst/>
              <a:rect r="r" b="b" t="t" l="l"/>
              <a:pathLst>
                <a:path h="431800" w="431800">
                  <a:moveTo>
                    <a:pt x="43180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431800" y="0"/>
                  </a:lnTo>
                  <a:lnTo>
                    <a:pt x="431800" y="431800"/>
                  </a:lnTo>
                  <a:close/>
                </a:path>
              </a:pathLst>
            </a:custGeom>
            <a:solidFill>
              <a:srgbClr val="DFD3C7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270" y="3810"/>
              <a:ext cx="63525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2540">
                  <a:moveTo>
                    <a:pt x="0" y="0"/>
                  </a:moveTo>
                  <a:lnTo>
                    <a:pt x="0" y="533400"/>
                  </a:lnTo>
                  <a:lnTo>
                    <a:pt x="0" y="635000"/>
                  </a:lnTo>
                  <a:lnTo>
                    <a:pt x="0" y="6350000"/>
                  </a:lnTo>
                  <a:lnTo>
                    <a:pt x="6352540" y="6350000"/>
                  </a:lnTo>
                  <a:lnTo>
                    <a:pt x="6352540" y="635000"/>
                  </a:lnTo>
                  <a:lnTo>
                    <a:pt x="6352540" y="533400"/>
                  </a:lnTo>
                  <a:lnTo>
                    <a:pt x="6352540" y="0"/>
                  </a:lnTo>
                  <a:lnTo>
                    <a:pt x="0" y="0"/>
                  </a:lnTo>
                  <a:close/>
                  <a:moveTo>
                    <a:pt x="101600" y="101600"/>
                  </a:moveTo>
                  <a:lnTo>
                    <a:pt x="533400" y="101600"/>
                  </a:lnTo>
                  <a:lnTo>
                    <a:pt x="533400" y="533400"/>
                  </a:lnTo>
                  <a:lnTo>
                    <a:pt x="101600" y="533400"/>
                  </a:lnTo>
                  <a:lnTo>
                    <a:pt x="101600" y="101600"/>
                  </a:lnTo>
                  <a:close/>
                  <a:moveTo>
                    <a:pt x="6249670" y="6248400"/>
                  </a:moveTo>
                  <a:lnTo>
                    <a:pt x="101600" y="6248400"/>
                  </a:lnTo>
                  <a:lnTo>
                    <a:pt x="101600" y="635000"/>
                  </a:lnTo>
                  <a:lnTo>
                    <a:pt x="635000" y="635000"/>
                  </a:lnTo>
                  <a:lnTo>
                    <a:pt x="6249670" y="635000"/>
                  </a:lnTo>
                  <a:lnTo>
                    <a:pt x="6249670" y="6248400"/>
                  </a:lnTo>
                  <a:lnTo>
                    <a:pt x="6249670" y="6248400"/>
                  </a:lnTo>
                  <a:lnTo>
                    <a:pt x="6249670" y="6248400"/>
                  </a:lnTo>
                  <a:close/>
                  <a:moveTo>
                    <a:pt x="6250940" y="533400"/>
                  </a:moveTo>
                  <a:lnTo>
                    <a:pt x="636270" y="533400"/>
                  </a:lnTo>
                  <a:lnTo>
                    <a:pt x="636270" y="101600"/>
                  </a:lnTo>
                  <a:lnTo>
                    <a:pt x="6250940" y="101600"/>
                  </a:lnTo>
                  <a:lnTo>
                    <a:pt x="6250940" y="533400"/>
                  </a:lnTo>
                  <a:close/>
                  <a:moveTo>
                    <a:pt x="373380" y="317500"/>
                  </a:moveTo>
                  <a:lnTo>
                    <a:pt x="472440" y="416560"/>
                  </a:lnTo>
                  <a:lnTo>
                    <a:pt x="417830" y="471170"/>
                  </a:lnTo>
                  <a:lnTo>
                    <a:pt x="317500" y="372110"/>
                  </a:lnTo>
                  <a:lnTo>
                    <a:pt x="218440" y="471170"/>
                  </a:lnTo>
                  <a:lnTo>
                    <a:pt x="163830" y="416560"/>
                  </a:lnTo>
                  <a:lnTo>
                    <a:pt x="262890" y="317500"/>
                  </a:lnTo>
                  <a:lnTo>
                    <a:pt x="163830" y="218440"/>
                  </a:lnTo>
                  <a:lnTo>
                    <a:pt x="218440" y="163830"/>
                  </a:lnTo>
                  <a:lnTo>
                    <a:pt x="317500" y="262890"/>
                  </a:lnTo>
                  <a:lnTo>
                    <a:pt x="416560" y="163830"/>
                  </a:lnTo>
                  <a:lnTo>
                    <a:pt x="472440" y="218440"/>
                  </a:lnTo>
                  <a:lnTo>
                    <a:pt x="373380" y="317500"/>
                  </a:lnTo>
                  <a:close/>
                </a:path>
              </a:pathLst>
            </a:custGeom>
            <a:solidFill>
              <a:srgbClr val="001E70"/>
            </a:solid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7528867" y="4924383"/>
            <a:ext cx="3270941" cy="3270941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02870" y="638810"/>
              <a:ext cx="6149340" cy="5613400"/>
            </a:xfrm>
            <a:custGeom>
              <a:avLst/>
              <a:gdLst/>
              <a:ahLst/>
              <a:cxnLst/>
              <a:rect r="r" b="b" t="t" l="l"/>
              <a:pathLst>
                <a:path h="5613400" w="6149340">
                  <a:moveTo>
                    <a:pt x="6149340" y="5613400"/>
                  </a:moveTo>
                  <a:lnTo>
                    <a:pt x="0" y="56134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5613400"/>
                  </a:lnTo>
                  <a:lnTo>
                    <a:pt x="6149340" y="5613400"/>
                  </a:lnTo>
                  <a:close/>
                </a:path>
              </a:pathLst>
            </a:custGeom>
            <a:blipFill>
              <a:blip r:embed="rId6"/>
              <a:stretch>
                <a:fillRect l="0" t="-4773" r="0" b="-4773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02870" y="105410"/>
              <a:ext cx="6149340" cy="431800"/>
            </a:xfrm>
            <a:custGeom>
              <a:avLst/>
              <a:gdLst/>
              <a:ahLst/>
              <a:cxnLst/>
              <a:rect r="r" b="b" t="t" l="l"/>
              <a:pathLst>
                <a:path h="431800" w="6149340">
                  <a:moveTo>
                    <a:pt x="614934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431800"/>
                  </a:lnTo>
                  <a:lnTo>
                    <a:pt x="6149340" y="431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02870" y="105410"/>
              <a:ext cx="431800" cy="431800"/>
            </a:xfrm>
            <a:custGeom>
              <a:avLst/>
              <a:gdLst/>
              <a:ahLst/>
              <a:cxnLst/>
              <a:rect r="r" b="b" t="t" l="l"/>
              <a:pathLst>
                <a:path h="431800" w="431800">
                  <a:moveTo>
                    <a:pt x="43180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431800" y="0"/>
                  </a:lnTo>
                  <a:lnTo>
                    <a:pt x="431800" y="431800"/>
                  </a:lnTo>
                  <a:close/>
                </a:path>
              </a:pathLst>
            </a:custGeom>
            <a:solidFill>
              <a:srgbClr val="E9E6DF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270" y="3810"/>
              <a:ext cx="63525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2540">
                  <a:moveTo>
                    <a:pt x="0" y="0"/>
                  </a:moveTo>
                  <a:lnTo>
                    <a:pt x="0" y="533400"/>
                  </a:lnTo>
                  <a:lnTo>
                    <a:pt x="0" y="635000"/>
                  </a:lnTo>
                  <a:lnTo>
                    <a:pt x="0" y="6350000"/>
                  </a:lnTo>
                  <a:lnTo>
                    <a:pt x="6352540" y="6350000"/>
                  </a:lnTo>
                  <a:lnTo>
                    <a:pt x="6352540" y="635000"/>
                  </a:lnTo>
                  <a:lnTo>
                    <a:pt x="6352540" y="533400"/>
                  </a:lnTo>
                  <a:lnTo>
                    <a:pt x="6352540" y="0"/>
                  </a:lnTo>
                  <a:lnTo>
                    <a:pt x="0" y="0"/>
                  </a:lnTo>
                  <a:close/>
                  <a:moveTo>
                    <a:pt x="101600" y="101600"/>
                  </a:moveTo>
                  <a:lnTo>
                    <a:pt x="533400" y="101600"/>
                  </a:lnTo>
                  <a:lnTo>
                    <a:pt x="533400" y="533400"/>
                  </a:lnTo>
                  <a:lnTo>
                    <a:pt x="101600" y="533400"/>
                  </a:lnTo>
                  <a:lnTo>
                    <a:pt x="101600" y="101600"/>
                  </a:lnTo>
                  <a:close/>
                  <a:moveTo>
                    <a:pt x="6249670" y="6248400"/>
                  </a:moveTo>
                  <a:lnTo>
                    <a:pt x="101600" y="6248400"/>
                  </a:lnTo>
                  <a:lnTo>
                    <a:pt x="101600" y="635000"/>
                  </a:lnTo>
                  <a:lnTo>
                    <a:pt x="635000" y="635000"/>
                  </a:lnTo>
                  <a:lnTo>
                    <a:pt x="6249670" y="635000"/>
                  </a:lnTo>
                  <a:lnTo>
                    <a:pt x="6249670" y="6248400"/>
                  </a:lnTo>
                  <a:lnTo>
                    <a:pt x="6249670" y="6248400"/>
                  </a:lnTo>
                  <a:lnTo>
                    <a:pt x="6249670" y="6248400"/>
                  </a:lnTo>
                  <a:close/>
                  <a:moveTo>
                    <a:pt x="6250940" y="533400"/>
                  </a:moveTo>
                  <a:lnTo>
                    <a:pt x="636270" y="533400"/>
                  </a:lnTo>
                  <a:lnTo>
                    <a:pt x="636270" y="101600"/>
                  </a:lnTo>
                  <a:lnTo>
                    <a:pt x="6250940" y="101600"/>
                  </a:lnTo>
                  <a:lnTo>
                    <a:pt x="6250940" y="533400"/>
                  </a:lnTo>
                  <a:close/>
                  <a:moveTo>
                    <a:pt x="373380" y="317500"/>
                  </a:moveTo>
                  <a:lnTo>
                    <a:pt x="472440" y="416560"/>
                  </a:lnTo>
                  <a:lnTo>
                    <a:pt x="417830" y="471170"/>
                  </a:lnTo>
                  <a:lnTo>
                    <a:pt x="317500" y="372110"/>
                  </a:lnTo>
                  <a:lnTo>
                    <a:pt x="218440" y="471170"/>
                  </a:lnTo>
                  <a:lnTo>
                    <a:pt x="163830" y="416560"/>
                  </a:lnTo>
                  <a:lnTo>
                    <a:pt x="262890" y="317500"/>
                  </a:lnTo>
                  <a:lnTo>
                    <a:pt x="163830" y="218440"/>
                  </a:lnTo>
                  <a:lnTo>
                    <a:pt x="218440" y="163830"/>
                  </a:lnTo>
                  <a:lnTo>
                    <a:pt x="317500" y="262890"/>
                  </a:lnTo>
                  <a:lnTo>
                    <a:pt x="416560" y="163830"/>
                  </a:lnTo>
                  <a:lnTo>
                    <a:pt x="472440" y="218440"/>
                  </a:lnTo>
                  <a:lnTo>
                    <a:pt x="373380" y="317500"/>
                  </a:lnTo>
                  <a:close/>
                </a:path>
              </a:pathLst>
            </a:custGeom>
            <a:solidFill>
              <a:srgbClr val="001E70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539676" y="4924383"/>
            <a:ext cx="3270941" cy="3270941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102870" y="638810"/>
              <a:ext cx="6149340" cy="5613400"/>
            </a:xfrm>
            <a:custGeom>
              <a:avLst/>
              <a:gdLst/>
              <a:ahLst/>
              <a:cxnLst/>
              <a:rect r="r" b="b" t="t" l="l"/>
              <a:pathLst>
                <a:path h="5613400" w="6149340">
                  <a:moveTo>
                    <a:pt x="6149340" y="5613400"/>
                  </a:moveTo>
                  <a:lnTo>
                    <a:pt x="0" y="56134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5613400"/>
                  </a:lnTo>
                  <a:lnTo>
                    <a:pt x="6149340" y="5613400"/>
                  </a:lnTo>
                  <a:close/>
                </a:path>
              </a:pathLst>
            </a:custGeom>
            <a:blipFill>
              <a:blip r:embed="rId7"/>
              <a:stretch>
                <a:fillRect l="0" t="-4773" r="0" b="-4773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02870" y="105410"/>
              <a:ext cx="6149340" cy="431800"/>
            </a:xfrm>
            <a:custGeom>
              <a:avLst/>
              <a:gdLst/>
              <a:ahLst/>
              <a:cxnLst/>
              <a:rect r="r" b="b" t="t" l="l"/>
              <a:pathLst>
                <a:path h="431800" w="6149340">
                  <a:moveTo>
                    <a:pt x="614934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431800"/>
                  </a:lnTo>
                  <a:lnTo>
                    <a:pt x="6149340" y="431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02870" y="105410"/>
              <a:ext cx="431800" cy="431800"/>
            </a:xfrm>
            <a:custGeom>
              <a:avLst/>
              <a:gdLst/>
              <a:ahLst/>
              <a:cxnLst/>
              <a:rect r="r" b="b" t="t" l="l"/>
              <a:pathLst>
                <a:path h="431800" w="431800">
                  <a:moveTo>
                    <a:pt x="43180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431800" y="0"/>
                  </a:lnTo>
                  <a:lnTo>
                    <a:pt x="431800" y="431800"/>
                  </a:lnTo>
                  <a:close/>
                </a:path>
              </a:pathLst>
            </a:custGeom>
            <a:solidFill>
              <a:srgbClr val="E9E6DF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70" y="3810"/>
              <a:ext cx="63525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2540">
                  <a:moveTo>
                    <a:pt x="0" y="0"/>
                  </a:moveTo>
                  <a:lnTo>
                    <a:pt x="0" y="533400"/>
                  </a:lnTo>
                  <a:lnTo>
                    <a:pt x="0" y="635000"/>
                  </a:lnTo>
                  <a:lnTo>
                    <a:pt x="0" y="6350000"/>
                  </a:lnTo>
                  <a:lnTo>
                    <a:pt x="6352540" y="6350000"/>
                  </a:lnTo>
                  <a:lnTo>
                    <a:pt x="6352540" y="635000"/>
                  </a:lnTo>
                  <a:lnTo>
                    <a:pt x="6352540" y="533400"/>
                  </a:lnTo>
                  <a:lnTo>
                    <a:pt x="6352540" y="0"/>
                  </a:lnTo>
                  <a:lnTo>
                    <a:pt x="0" y="0"/>
                  </a:lnTo>
                  <a:close/>
                  <a:moveTo>
                    <a:pt x="101600" y="101600"/>
                  </a:moveTo>
                  <a:lnTo>
                    <a:pt x="533400" y="101600"/>
                  </a:lnTo>
                  <a:lnTo>
                    <a:pt x="533400" y="533400"/>
                  </a:lnTo>
                  <a:lnTo>
                    <a:pt x="101600" y="533400"/>
                  </a:lnTo>
                  <a:lnTo>
                    <a:pt x="101600" y="101600"/>
                  </a:lnTo>
                  <a:close/>
                  <a:moveTo>
                    <a:pt x="6249670" y="6248400"/>
                  </a:moveTo>
                  <a:lnTo>
                    <a:pt x="101600" y="6248400"/>
                  </a:lnTo>
                  <a:lnTo>
                    <a:pt x="101600" y="635000"/>
                  </a:lnTo>
                  <a:lnTo>
                    <a:pt x="635000" y="635000"/>
                  </a:lnTo>
                  <a:lnTo>
                    <a:pt x="6249670" y="635000"/>
                  </a:lnTo>
                  <a:lnTo>
                    <a:pt x="6249670" y="6248400"/>
                  </a:lnTo>
                  <a:lnTo>
                    <a:pt x="6249670" y="6248400"/>
                  </a:lnTo>
                  <a:lnTo>
                    <a:pt x="6249670" y="6248400"/>
                  </a:lnTo>
                  <a:close/>
                  <a:moveTo>
                    <a:pt x="6250940" y="533400"/>
                  </a:moveTo>
                  <a:lnTo>
                    <a:pt x="636270" y="533400"/>
                  </a:lnTo>
                  <a:lnTo>
                    <a:pt x="636270" y="101600"/>
                  </a:lnTo>
                  <a:lnTo>
                    <a:pt x="6250940" y="101600"/>
                  </a:lnTo>
                  <a:lnTo>
                    <a:pt x="6250940" y="533400"/>
                  </a:lnTo>
                  <a:close/>
                  <a:moveTo>
                    <a:pt x="373380" y="317500"/>
                  </a:moveTo>
                  <a:lnTo>
                    <a:pt x="472440" y="416560"/>
                  </a:lnTo>
                  <a:lnTo>
                    <a:pt x="417830" y="471170"/>
                  </a:lnTo>
                  <a:lnTo>
                    <a:pt x="317500" y="372110"/>
                  </a:lnTo>
                  <a:lnTo>
                    <a:pt x="218440" y="471170"/>
                  </a:lnTo>
                  <a:lnTo>
                    <a:pt x="163830" y="416560"/>
                  </a:lnTo>
                  <a:lnTo>
                    <a:pt x="262890" y="317500"/>
                  </a:lnTo>
                  <a:lnTo>
                    <a:pt x="163830" y="218440"/>
                  </a:lnTo>
                  <a:lnTo>
                    <a:pt x="218440" y="163830"/>
                  </a:lnTo>
                  <a:lnTo>
                    <a:pt x="317500" y="262890"/>
                  </a:lnTo>
                  <a:lnTo>
                    <a:pt x="416560" y="163830"/>
                  </a:lnTo>
                  <a:lnTo>
                    <a:pt x="472440" y="218440"/>
                  </a:lnTo>
                  <a:lnTo>
                    <a:pt x="373380" y="317500"/>
                  </a:lnTo>
                  <a:close/>
                </a:path>
              </a:pathLst>
            </a:custGeom>
            <a:solidFill>
              <a:srgbClr val="001E70"/>
            </a:solidFill>
          </p:spPr>
        </p:sp>
      </p:grpSp>
      <p:sp>
        <p:nvSpPr>
          <p:cNvPr name="Freeform 20" id="20"/>
          <p:cNvSpPr/>
          <p:nvPr/>
        </p:nvSpPr>
        <p:spPr>
          <a:xfrm flipH="false" flipV="false" rot="0">
            <a:off x="1739625" y="8383012"/>
            <a:ext cx="3437304" cy="656213"/>
          </a:xfrm>
          <a:custGeom>
            <a:avLst/>
            <a:gdLst/>
            <a:ahLst/>
            <a:cxnLst/>
            <a:rect r="r" b="b" t="t" l="l"/>
            <a:pathLst>
              <a:path h="656213" w="3437304">
                <a:moveTo>
                  <a:pt x="0" y="0"/>
                </a:moveTo>
                <a:lnTo>
                  <a:pt x="3437304" y="0"/>
                </a:lnTo>
                <a:lnTo>
                  <a:pt x="3437304" y="656213"/>
                </a:lnTo>
                <a:lnTo>
                  <a:pt x="0" y="6562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7445685" y="8383012"/>
            <a:ext cx="3437304" cy="656213"/>
          </a:xfrm>
          <a:custGeom>
            <a:avLst/>
            <a:gdLst/>
            <a:ahLst/>
            <a:cxnLst/>
            <a:rect r="r" b="b" t="t" l="l"/>
            <a:pathLst>
              <a:path h="656213" w="3437304">
                <a:moveTo>
                  <a:pt x="0" y="0"/>
                </a:moveTo>
                <a:lnTo>
                  <a:pt x="3437304" y="0"/>
                </a:lnTo>
                <a:lnTo>
                  <a:pt x="3437304" y="656213"/>
                </a:lnTo>
                <a:lnTo>
                  <a:pt x="0" y="6562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2373312" y="8383012"/>
            <a:ext cx="3437304" cy="656213"/>
          </a:xfrm>
          <a:custGeom>
            <a:avLst/>
            <a:gdLst/>
            <a:ahLst/>
            <a:cxnLst/>
            <a:rect r="r" b="b" t="t" l="l"/>
            <a:pathLst>
              <a:path h="656213" w="3437304">
                <a:moveTo>
                  <a:pt x="0" y="0"/>
                </a:moveTo>
                <a:lnTo>
                  <a:pt x="3437305" y="0"/>
                </a:lnTo>
                <a:lnTo>
                  <a:pt x="3437305" y="656213"/>
                </a:lnTo>
                <a:lnTo>
                  <a:pt x="0" y="6562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234814" y="289842"/>
            <a:ext cx="15158500" cy="1112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046"/>
              </a:lnSpc>
              <a:spcBef>
                <a:spcPct val="0"/>
              </a:spcBef>
            </a:pPr>
            <a:r>
              <a:rPr lang="en-US" b="true" sz="646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HERÓIS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807421" y="8479170"/>
            <a:ext cx="2873829" cy="43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</a:pPr>
            <a:r>
              <a:rPr lang="en-US" b="true" sz="2492" spc="383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Afonso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445685" y="8479170"/>
            <a:ext cx="2873829" cy="43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</a:pPr>
            <a:r>
              <a:rPr lang="en-US" b="true" sz="2492" spc="383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Alex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373312" y="8479170"/>
            <a:ext cx="2873829" cy="43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</a:pPr>
            <a:r>
              <a:rPr lang="en-US" b="true" sz="2492" spc="383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Bruno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696231" y="1430644"/>
            <a:ext cx="5569729" cy="3493739"/>
          </a:xfrm>
          <a:custGeom>
            <a:avLst/>
            <a:gdLst/>
            <a:ahLst/>
            <a:cxnLst/>
            <a:rect r="r" b="b" t="t" l="l"/>
            <a:pathLst>
              <a:path h="3493739" w="5569729">
                <a:moveTo>
                  <a:pt x="0" y="0"/>
                </a:moveTo>
                <a:lnTo>
                  <a:pt x="5569729" y="0"/>
                </a:lnTo>
                <a:lnTo>
                  <a:pt x="5569729" y="3493739"/>
                </a:lnTo>
                <a:lnTo>
                  <a:pt x="0" y="349373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1006342" y="1765184"/>
            <a:ext cx="4669068" cy="2409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152"/>
              </a:lnSpc>
              <a:spcBef>
                <a:spcPct val="0"/>
              </a:spcBef>
            </a:pPr>
            <a:r>
              <a:rPr lang="en-US" b="true" sz="2251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Afonso é o estrategista administrativo da G.E.I FLOW. Com ampla experiência em vendas, ele organiza as operações e constrói relações sólidas com os clientes</a:t>
            </a:r>
            <a:r>
              <a:rPr lang="en-US" sz="225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name="Freeform 29" id="29"/>
          <p:cNvSpPr/>
          <p:nvPr/>
        </p:nvSpPr>
        <p:spPr>
          <a:xfrm flipH="false" flipV="false" rot="0">
            <a:off x="6265960" y="1435412"/>
            <a:ext cx="5523050" cy="3464459"/>
          </a:xfrm>
          <a:custGeom>
            <a:avLst/>
            <a:gdLst/>
            <a:ahLst/>
            <a:cxnLst/>
            <a:rect r="r" b="b" t="t" l="l"/>
            <a:pathLst>
              <a:path h="3464459" w="5523050">
                <a:moveTo>
                  <a:pt x="0" y="0"/>
                </a:moveTo>
                <a:lnTo>
                  <a:pt x="5523050" y="0"/>
                </a:lnTo>
                <a:lnTo>
                  <a:pt x="5523050" y="3464459"/>
                </a:lnTo>
                <a:lnTo>
                  <a:pt x="0" y="346445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1627043" y="1435412"/>
            <a:ext cx="5523050" cy="3464459"/>
          </a:xfrm>
          <a:custGeom>
            <a:avLst/>
            <a:gdLst/>
            <a:ahLst/>
            <a:cxnLst/>
            <a:rect r="r" b="b" t="t" l="l"/>
            <a:pathLst>
              <a:path h="3464459" w="5523050">
                <a:moveTo>
                  <a:pt x="0" y="0"/>
                </a:moveTo>
                <a:lnTo>
                  <a:pt x="5523050" y="0"/>
                </a:lnTo>
                <a:lnTo>
                  <a:pt x="5523050" y="3464459"/>
                </a:lnTo>
                <a:lnTo>
                  <a:pt x="0" y="346445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6427927" y="1724877"/>
            <a:ext cx="4772273" cy="2810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152"/>
              </a:lnSpc>
              <a:spcBef>
                <a:spcPct val="0"/>
              </a:spcBef>
            </a:pPr>
            <a:r>
              <a:rPr lang="en-US" b="true" sz="2251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Alex é o responsável por transformar estratégias em ação. Ele garante que os processos fluam com eficiência, sempre focado nos melhores resultados.</a:t>
            </a:r>
          </a:p>
          <a:p>
            <a:pPr algn="ctr" marL="0" indent="0" lvl="1">
              <a:lnSpc>
                <a:spcPts val="3152"/>
              </a:lnSpc>
              <a:spcBef>
                <a:spcPct val="0"/>
              </a:spcBef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11789010" y="1765184"/>
            <a:ext cx="4772273" cy="2009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152"/>
              </a:lnSpc>
              <a:spcBef>
                <a:spcPct val="0"/>
              </a:spcBef>
            </a:pPr>
            <a:r>
              <a:rPr lang="en-US" b="true" sz="2251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Bruno lidera a área tecnológica da G.E.I FLOW, desenvolvendo soluções digitais que impulsionam a inovação e a eficiência da empresa.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58100" y="667006"/>
            <a:ext cx="9055963" cy="1117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046"/>
              </a:lnSpc>
              <a:spcBef>
                <a:spcPct val="0"/>
              </a:spcBef>
            </a:pPr>
            <a:r>
              <a:rPr lang="en-US" b="true" sz="646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LEMA DA EMPRESA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39387" y="3520367"/>
            <a:ext cx="9741626" cy="4927558"/>
            <a:chOff x="0" y="0"/>
            <a:chExt cx="12988834" cy="6570078"/>
          </a:xfrm>
        </p:grpSpPr>
        <p:sp>
          <p:nvSpPr>
            <p:cNvPr name="AutoShape 4" id="4"/>
            <p:cNvSpPr/>
            <p:nvPr/>
          </p:nvSpPr>
          <p:spPr>
            <a:xfrm flipV="true">
              <a:off x="25001" y="0"/>
              <a:ext cx="0" cy="6570078"/>
            </a:xfrm>
            <a:prstGeom prst="line">
              <a:avLst/>
            </a:prstGeom>
            <a:ln cap="flat" w="50001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" id="5"/>
            <p:cNvSpPr/>
            <p:nvPr/>
          </p:nvSpPr>
          <p:spPr>
            <a:xfrm>
              <a:off x="0" y="6545077"/>
              <a:ext cx="12988834" cy="0"/>
            </a:xfrm>
            <a:prstGeom prst="line">
              <a:avLst/>
            </a:prstGeom>
            <a:ln cap="flat" w="50001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2097400" y="2637521"/>
            <a:ext cx="5045348" cy="5011959"/>
            <a:chOff x="0" y="0"/>
            <a:chExt cx="818215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24000">
              <a:off x="-1557" y="-1567"/>
              <a:ext cx="821329" cy="815935"/>
            </a:xfrm>
            <a:custGeom>
              <a:avLst/>
              <a:gdLst/>
              <a:ahLst/>
              <a:cxnLst/>
              <a:rect r="r" b="b" t="t" l="l"/>
              <a:pathLst>
                <a:path h="815935" w="821329">
                  <a:moveTo>
                    <a:pt x="407827" y="1577"/>
                  </a:moveTo>
                  <a:cubicBezTo>
                    <a:pt x="181889" y="3154"/>
                    <a:pt x="0" y="186380"/>
                    <a:pt x="1567" y="410823"/>
                  </a:cubicBezTo>
                  <a:cubicBezTo>
                    <a:pt x="3134" y="635266"/>
                    <a:pt x="187563" y="815934"/>
                    <a:pt x="413502" y="814357"/>
                  </a:cubicBezTo>
                  <a:cubicBezTo>
                    <a:pt x="639440" y="812780"/>
                    <a:pt x="821329" y="629554"/>
                    <a:pt x="819762" y="405111"/>
                  </a:cubicBezTo>
                  <a:cubicBezTo>
                    <a:pt x="818195" y="180668"/>
                    <a:pt x="633766" y="0"/>
                    <a:pt x="407827" y="1577"/>
                  </a:cubicBezTo>
                  <a:close/>
                </a:path>
              </a:pathLst>
            </a:custGeom>
            <a:blipFill>
              <a:blip r:embed="rId2"/>
              <a:stretch>
                <a:fillRect l="-2582" t="-6640" r="-3351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-7804751">
            <a:off x="15201900" y="-1257044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486081" y="3860178"/>
            <a:ext cx="7833617" cy="2442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9"/>
              </a:lnSpc>
            </a:pPr>
            <a:r>
              <a:rPr lang="en-US" sz="46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Melhoramos processos</a:t>
            </a:r>
          </a:p>
          <a:p>
            <a:pPr algn="just">
              <a:lnSpc>
                <a:spcPts val="6489"/>
              </a:lnSpc>
            </a:pPr>
            <a:r>
              <a:rPr lang="en-US" sz="46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                     &amp;</a:t>
            </a:r>
          </a:p>
          <a:p>
            <a:pPr algn="l">
              <a:lnSpc>
                <a:spcPts val="6489"/>
              </a:lnSpc>
            </a:pPr>
            <a:r>
              <a:rPr lang="en-US" sz="46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Transformamos relações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579558" y="-1531272"/>
            <a:ext cx="34149427" cy="15111121"/>
          </a:xfrm>
          <a:custGeom>
            <a:avLst/>
            <a:gdLst/>
            <a:ahLst/>
            <a:cxnLst/>
            <a:rect r="r" b="b" t="t" l="l"/>
            <a:pathLst>
              <a:path h="15111121" w="34149427">
                <a:moveTo>
                  <a:pt x="0" y="0"/>
                </a:moveTo>
                <a:lnTo>
                  <a:pt x="34149427" y="0"/>
                </a:lnTo>
                <a:lnTo>
                  <a:pt x="34149427" y="15111121"/>
                </a:lnTo>
                <a:lnTo>
                  <a:pt x="0" y="151111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826963" y="2621022"/>
            <a:ext cx="7821637" cy="5044956"/>
            <a:chOff x="0" y="0"/>
            <a:chExt cx="6350000" cy="40957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01600" y="521970"/>
              <a:ext cx="6146800" cy="3472180"/>
            </a:xfrm>
            <a:custGeom>
              <a:avLst/>
              <a:gdLst/>
              <a:ahLst/>
              <a:cxnLst/>
              <a:rect r="r" b="b" t="t" l="l"/>
              <a:pathLst>
                <a:path h="3472180" w="6146800">
                  <a:moveTo>
                    <a:pt x="0" y="0"/>
                  </a:moveTo>
                  <a:lnTo>
                    <a:pt x="6146800" y="0"/>
                  </a:lnTo>
                  <a:lnTo>
                    <a:pt x="6146800" y="3472180"/>
                  </a:lnTo>
                  <a:lnTo>
                    <a:pt x="0" y="34721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579" r="0" b="-579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95250" y="110490"/>
              <a:ext cx="1186180" cy="311150"/>
            </a:xfrm>
            <a:custGeom>
              <a:avLst/>
              <a:gdLst/>
              <a:ahLst/>
              <a:cxnLst/>
              <a:rect r="r" b="b" t="t" l="l"/>
              <a:pathLst>
                <a:path h="311150" w="1186180">
                  <a:moveTo>
                    <a:pt x="537210" y="99060"/>
                  </a:moveTo>
                  <a:lnTo>
                    <a:pt x="648970" y="99060"/>
                  </a:lnTo>
                  <a:lnTo>
                    <a:pt x="648970" y="210820"/>
                  </a:lnTo>
                  <a:lnTo>
                    <a:pt x="537210" y="210820"/>
                  </a:lnTo>
                  <a:lnTo>
                    <a:pt x="537210" y="99060"/>
                  </a:lnTo>
                  <a:close/>
                  <a:moveTo>
                    <a:pt x="6350" y="0"/>
                  </a:moveTo>
                  <a:lnTo>
                    <a:pt x="312420" y="0"/>
                  </a:lnTo>
                  <a:lnTo>
                    <a:pt x="312420" y="311150"/>
                  </a:lnTo>
                  <a:lnTo>
                    <a:pt x="6350" y="311150"/>
                  </a:lnTo>
                  <a:lnTo>
                    <a:pt x="0" y="311150"/>
                  </a:lnTo>
                  <a:lnTo>
                    <a:pt x="0" y="0"/>
                  </a:lnTo>
                  <a:lnTo>
                    <a:pt x="6350" y="0"/>
                  </a:lnTo>
                  <a:close/>
                  <a:moveTo>
                    <a:pt x="120650" y="156210"/>
                  </a:moveTo>
                  <a:lnTo>
                    <a:pt x="43180" y="232410"/>
                  </a:lnTo>
                  <a:lnTo>
                    <a:pt x="78740" y="267970"/>
                  </a:lnTo>
                  <a:lnTo>
                    <a:pt x="156210" y="190500"/>
                  </a:lnTo>
                  <a:lnTo>
                    <a:pt x="233680" y="267970"/>
                  </a:lnTo>
                  <a:lnTo>
                    <a:pt x="269240" y="232410"/>
                  </a:lnTo>
                  <a:lnTo>
                    <a:pt x="191770" y="156210"/>
                  </a:lnTo>
                  <a:lnTo>
                    <a:pt x="269240" y="78740"/>
                  </a:lnTo>
                  <a:lnTo>
                    <a:pt x="233680" y="43180"/>
                  </a:lnTo>
                  <a:lnTo>
                    <a:pt x="156210" y="120650"/>
                  </a:lnTo>
                  <a:lnTo>
                    <a:pt x="78740" y="43180"/>
                  </a:lnTo>
                  <a:lnTo>
                    <a:pt x="43180" y="78740"/>
                  </a:lnTo>
                  <a:lnTo>
                    <a:pt x="120650" y="156210"/>
                  </a:lnTo>
                  <a:close/>
                  <a:moveTo>
                    <a:pt x="436880" y="0"/>
                  </a:moveTo>
                  <a:lnTo>
                    <a:pt x="748030" y="0"/>
                  </a:lnTo>
                  <a:lnTo>
                    <a:pt x="748030" y="311150"/>
                  </a:lnTo>
                  <a:lnTo>
                    <a:pt x="436880" y="311150"/>
                  </a:lnTo>
                  <a:lnTo>
                    <a:pt x="436880" y="0"/>
                  </a:lnTo>
                  <a:close/>
                  <a:moveTo>
                    <a:pt x="486410" y="261620"/>
                  </a:moveTo>
                  <a:lnTo>
                    <a:pt x="699770" y="261620"/>
                  </a:lnTo>
                  <a:lnTo>
                    <a:pt x="699770" y="48260"/>
                  </a:lnTo>
                  <a:lnTo>
                    <a:pt x="486410" y="48260"/>
                  </a:lnTo>
                  <a:lnTo>
                    <a:pt x="486410" y="261620"/>
                  </a:lnTo>
                  <a:close/>
                  <a:moveTo>
                    <a:pt x="1186180" y="0"/>
                  </a:moveTo>
                  <a:lnTo>
                    <a:pt x="1186180" y="311150"/>
                  </a:lnTo>
                  <a:lnTo>
                    <a:pt x="875030" y="311150"/>
                  </a:lnTo>
                  <a:lnTo>
                    <a:pt x="875030" y="0"/>
                  </a:lnTo>
                  <a:lnTo>
                    <a:pt x="1186180" y="0"/>
                  </a:lnTo>
                  <a:close/>
                  <a:moveTo>
                    <a:pt x="1135380" y="185420"/>
                  </a:moveTo>
                  <a:lnTo>
                    <a:pt x="924560" y="185420"/>
                  </a:lnTo>
                  <a:lnTo>
                    <a:pt x="924560" y="236220"/>
                  </a:lnTo>
                  <a:lnTo>
                    <a:pt x="1135380" y="236220"/>
                  </a:lnTo>
                  <a:lnTo>
                    <a:pt x="1135380" y="18542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4095750"/>
            </a:xfrm>
            <a:custGeom>
              <a:avLst/>
              <a:gdLst/>
              <a:ahLst/>
              <a:cxnLst/>
              <a:rect r="r" b="b" t="t" l="l"/>
              <a:pathLst>
                <a:path h="4095750" w="6350000">
                  <a:moveTo>
                    <a:pt x="0" y="0"/>
                  </a:moveTo>
                  <a:lnTo>
                    <a:pt x="0" y="521970"/>
                  </a:lnTo>
                  <a:lnTo>
                    <a:pt x="0" y="4095750"/>
                  </a:lnTo>
                  <a:lnTo>
                    <a:pt x="6350000" y="4095750"/>
                  </a:lnTo>
                  <a:lnTo>
                    <a:pt x="6350000" y="521970"/>
                  </a:lnTo>
                  <a:lnTo>
                    <a:pt x="6350000" y="0"/>
                  </a:lnTo>
                  <a:lnTo>
                    <a:pt x="0" y="0"/>
                  </a:lnTo>
                  <a:close/>
                  <a:moveTo>
                    <a:pt x="6248400" y="3994150"/>
                  </a:moveTo>
                  <a:lnTo>
                    <a:pt x="101600" y="3994150"/>
                  </a:lnTo>
                  <a:lnTo>
                    <a:pt x="101600" y="521970"/>
                  </a:lnTo>
                  <a:lnTo>
                    <a:pt x="6248400" y="521970"/>
                  </a:lnTo>
                  <a:lnTo>
                    <a:pt x="6248400" y="3994150"/>
                  </a:lnTo>
                  <a:close/>
                  <a:moveTo>
                    <a:pt x="1281430" y="110490"/>
                  </a:moveTo>
                  <a:lnTo>
                    <a:pt x="1281430" y="421640"/>
                  </a:lnTo>
                  <a:lnTo>
                    <a:pt x="970280" y="421640"/>
                  </a:lnTo>
                  <a:lnTo>
                    <a:pt x="970280" y="110490"/>
                  </a:lnTo>
                  <a:lnTo>
                    <a:pt x="1281430" y="110490"/>
                  </a:lnTo>
                  <a:close/>
                  <a:moveTo>
                    <a:pt x="844550" y="110490"/>
                  </a:moveTo>
                  <a:lnTo>
                    <a:pt x="844550" y="421640"/>
                  </a:lnTo>
                  <a:lnTo>
                    <a:pt x="532130" y="421640"/>
                  </a:lnTo>
                  <a:lnTo>
                    <a:pt x="532130" y="110490"/>
                  </a:lnTo>
                  <a:lnTo>
                    <a:pt x="844550" y="110490"/>
                  </a:lnTo>
                  <a:close/>
                  <a:moveTo>
                    <a:pt x="407670" y="110490"/>
                  </a:moveTo>
                  <a:lnTo>
                    <a:pt x="407670" y="421640"/>
                  </a:lnTo>
                  <a:lnTo>
                    <a:pt x="101600" y="421640"/>
                  </a:lnTo>
                  <a:lnTo>
                    <a:pt x="95250" y="421640"/>
                  </a:lnTo>
                  <a:lnTo>
                    <a:pt x="95250" y="110490"/>
                  </a:lnTo>
                  <a:lnTo>
                    <a:pt x="101600" y="110490"/>
                  </a:lnTo>
                  <a:lnTo>
                    <a:pt x="407670" y="110490"/>
                  </a:lnTo>
                  <a:close/>
                  <a:moveTo>
                    <a:pt x="364490" y="189230"/>
                  </a:moveTo>
                  <a:lnTo>
                    <a:pt x="287020" y="266700"/>
                  </a:lnTo>
                  <a:lnTo>
                    <a:pt x="364490" y="344170"/>
                  </a:lnTo>
                  <a:lnTo>
                    <a:pt x="328930" y="379730"/>
                  </a:lnTo>
                  <a:lnTo>
                    <a:pt x="251460" y="302260"/>
                  </a:lnTo>
                  <a:lnTo>
                    <a:pt x="173990" y="379730"/>
                  </a:lnTo>
                  <a:lnTo>
                    <a:pt x="138430" y="342900"/>
                  </a:lnTo>
                  <a:lnTo>
                    <a:pt x="215900" y="266700"/>
                  </a:lnTo>
                  <a:lnTo>
                    <a:pt x="138430" y="189230"/>
                  </a:lnTo>
                  <a:lnTo>
                    <a:pt x="173990" y="153670"/>
                  </a:lnTo>
                  <a:lnTo>
                    <a:pt x="251460" y="231140"/>
                  </a:lnTo>
                  <a:lnTo>
                    <a:pt x="328930" y="153670"/>
                  </a:lnTo>
                  <a:lnTo>
                    <a:pt x="364490" y="189230"/>
                  </a:lnTo>
                  <a:close/>
                  <a:moveTo>
                    <a:pt x="795020" y="158750"/>
                  </a:moveTo>
                  <a:lnTo>
                    <a:pt x="581660" y="158750"/>
                  </a:lnTo>
                  <a:lnTo>
                    <a:pt x="581660" y="372110"/>
                  </a:lnTo>
                  <a:lnTo>
                    <a:pt x="795020" y="372110"/>
                  </a:lnTo>
                  <a:lnTo>
                    <a:pt x="795020" y="158750"/>
                  </a:lnTo>
                  <a:close/>
                  <a:moveTo>
                    <a:pt x="744220" y="321310"/>
                  </a:moveTo>
                  <a:lnTo>
                    <a:pt x="632460" y="321310"/>
                  </a:lnTo>
                  <a:lnTo>
                    <a:pt x="632460" y="209550"/>
                  </a:lnTo>
                  <a:lnTo>
                    <a:pt x="744220" y="209550"/>
                  </a:lnTo>
                  <a:lnTo>
                    <a:pt x="744220" y="321310"/>
                  </a:lnTo>
                  <a:close/>
                  <a:moveTo>
                    <a:pt x="1019810" y="295910"/>
                  </a:moveTo>
                  <a:lnTo>
                    <a:pt x="1230630" y="295910"/>
                  </a:lnTo>
                  <a:lnTo>
                    <a:pt x="1230630" y="346710"/>
                  </a:lnTo>
                  <a:lnTo>
                    <a:pt x="1019810" y="346710"/>
                  </a:lnTo>
                  <a:lnTo>
                    <a:pt x="1019810" y="29591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-847727">
            <a:off x="14888846" y="7407492"/>
            <a:ext cx="4034477" cy="4034477"/>
          </a:xfrm>
          <a:custGeom>
            <a:avLst/>
            <a:gdLst/>
            <a:ahLst/>
            <a:cxnLst/>
            <a:rect r="r" b="b" t="t" l="l"/>
            <a:pathLst>
              <a:path h="4034477" w="4034477">
                <a:moveTo>
                  <a:pt x="0" y="0"/>
                </a:moveTo>
                <a:lnTo>
                  <a:pt x="4034477" y="0"/>
                </a:lnTo>
                <a:lnTo>
                  <a:pt x="4034477" y="4034478"/>
                </a:lnTo>
                <a:lnTo>
                  <a:pt x="0" y="40344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30760" y="1674655"/>
            <a:ext cx="8762158" cy="7933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Incentivo ao Bem-estar: </a:t>
            </a:r>
          </a:p>
          <a:p>
            <a:pPr algn="l">
              <a:lnSpc>
                <a:spcPts val="3890"/>
              </a:lnSpc>
              <a:spcBef>
                <a:spcPct val="0"/>
              </a:spcBef>
            </a:pPr>
          </a:p>
          <a:p>
            <a:pPr algn="just">
              <a:lnSpc>
                <a:spcPts val="3890"/>
              </a:lnSpc>
              <a:spcBef>
                <a:spcPct val="0"/>
              </a:spcBef>
            </a:pPr>
            <a:r>
              <a:rPr lang="en-US" sz="277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 o home office, a G.E.I FLOW pode promover um ambiente de trabalho que respeita o bem-estar dos colaboradores. Estimule pausas durante o expediente, incentivando a prática de atividades físicas, e promova campanhas de saúde mental.</a:t>
            </a:r>
          </a:p>
          <a:p>
            <a:pPr algn="l" marL="0" indent="0" lvl="1">
              <a:lnSpc>
                <a:spcPts val="3890"/>
              </a:lnSpc>
              <a:spcBef>
                <a:spcPct val="0"/>
              </a:spcBef>
            </a:pPr>
          </a:p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Integração Virtual: </a:t>
            </a:r>
          </a:p>
          <a:p>
            <a:pPr algn="l">
              <a:lnSpc>
                <a:spcPts val="3890"/>
              </a:lnSpc>
              <a:spcBef>
                <a:spcPct val="0"/>
              </a:spcBef>
            </a:pPr>
          </a:p>
          <a:p>
            <a:pPr algn="just" marL="0" indent="0" lvl="1">
              <a:lnSpc>
                <a:spcPts val="3890"/>
              </a:lnSpc>
              <a:spcBef>
                <a:spcPct val="0"/>
              </a:spcBef>
            </a:pPr>
            <a:r>
              <a:rPr lang="en-US" sz="277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Criar eventos online regulares para fortalecer as relações, como cafés virtuais ou jogos online. Eles ajudam a diminuir a sensação de isolamento e aumentam o senso de pertencimento, o que é crucial para a cultura home office.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603934" y="359384"/>
            <a:ext cx="8446057" cy="1195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730"/>
              </a:lnSpc>
              <a:spcBef>
                <a:spcPct val="0"/>
              </a:spcBef>
            </a:pPr>
            <a:r>
              <a:rPr lang="en-US" b="true" sz="695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LAYOUT</a:t>
            </a: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68330" y="6991232"/>
            <a:ext cx="34149427" cy="15111121"/>
          </a:xfrm>
          <a:custGeom>
            <a:avLst/>
            <a:gdLst/>
            <a:ahLst/>
            <a:cxnLst/>
            <a:rect r="r" b="b" t="t" l="l"/>
            <a:pathLst>
              <a:path h="15111121" w="34149427">
                <a:moveTo>
                  <a:pt x="0" y="0"/>
                </a:moveTo>
                <a:lnTo>
                  <a:pt x="34149427" y="0"/>
                </a:lnTo>
                <a:lnTo>
                  <a:pt x="34149427" y="15111121"/>
                </a:lnTo>
                <a:lnTo>
                  <a:pt x="0" y="151111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59661" y="2580319"/>
            <a:ext cx="1244326" cy="3888519"/>
          </a:xfrm>
          <a:custGeom>
            <a:avLst/>
            <a:gdLst/>
            <a:ahLst/>
            <a:cxnLst/>
            <a:rect r="r" b="b" t="t" l="l"/>
            <a:pathLst>
              <a:path h="3888519" w="1244326">
                <a:moveTo>
                  <a:pt x="0" y="0"/>
                </a:moveTo>
                <a:lnTo>
                  <a:pt x="1244326" y="0"/>
                </a:lnTo>
                <a:lnTo>
                  <a:pt x="1244326" y="3888519"/>
                </a:lnTo>
                <a:lnTo>
                  <a:pt x="0" y="38885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151039" y="2613292"/>
            <a:ext cx="1244326" cy="3888519"/>
          </a:xfrm>
          <a:custGeom>
            <a:avLst/>
            <a:gdLst/>
            <a:ahLst/>
            <a:cxnLst/>
            <a:rect r="r" b="b" t="t" l="l"/>
            <a:pathLst>
              <a:path h="3888519" w="1244326">
                <a:moveTo>
                  <a:pt x="0" y="0"/>
                </a:moveTo>
                <a:lnTo>
                  <a:pt x="1244327" y="0"/>
                </a:lnTo>
                <a:lnTo>
                  <a:pt x="1244327" y="3888520"/>
                </a:lnTo>
                <a:lnTo>
                  <a:pt x="0" y="38885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116639" y="2613292"/>
            <a:ext cx="1244326" cy="3888519"/>
          </a:xfrm>
          <a:custGeom>
            <a:avLst/>
            <a:gdLst/>
            <a:ahLst/>
            <a:cxnLst/>
            <a:rect r="r" b="b" t="t" l="l"/>
            <a:pathLst>
              <a:path h="3888519" w="1244326">
                <a:moveTo>
                  <a:pt x="0" y="0"/>
                </a:moveTo>
                <a:lnTo>
                  <a:pt x="1244326" y="0"/>
                </a:lnTo>
                <a:lnTo>
                  <a:pt x="1244326" y="3888520"/>
                </a:lnTo>
                <a:lnTo>
                  <a:pt x="0" y="38885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914841" y="-1784862"/>
            <a:ext cx="5101092" cy="4365182"/>
          </a:xfrm>
          <a:custGeom>
            <a:avLst/>
            <a:gdLst/>
            <a:ahLst/>
            <a:cxnLst/>
            <a:rect r="r" b="b" t="t" l="l"/>
            <a:pathLst>
              <a:path h="4365182" w="5101092">
                <a:moveTo>
                  <a:pt x="0" y="0"/>
                </a:moveTo>
                <a:lnTo>
                  <a:pt x="5101092" y="0"/>
                </a:lnTo>
                <a:lnTo>
                  <a:pt x="5101092" y="4365181"/>
                </a:lnTo>
                <a:lnTo>
                  <a:pt x="0" y="43651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072226">
            <a:off x="-769537" y="6074699"/>
            <a:ext cx="2810484" cy="6367201"/>
          </a:xfrm>
          <a:custGeom>
            <a:avLst/>
            <a:gdLst/>
            <a:ahLst/>
            <a:cxnLst/>
            <a:rect r="r" b="b" t="t" l="l"/>
            <a:pathLst>
              <a:path h="6367201" w="2810484">
                <a:moveTo>
                  <a:pt x="0" y="0"/>
                </a:moveTo>
                <a:lnTo>
                  <a:pt x="2810484" y="0"/>
                </a:lnTo>
                <a:lnTo>
                  <a:pt x="2810484" y="6367202"/>
                </a:lnTo>
                <a:lnTo>
                  <a:pt x="0" y="636720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740066" y="-360334"/>
            <a:ext cx="4817598" cy="4184142"/>
          </a:xfrm>
          <a:custGeom>
            <a:avLst/>
            <a:gdLst/>
            <a:ahLst/>
            <a:cxnLst/>
            <a:rect r="r" b="b" t="t" l="l"/>
            <a:pathLst>
              <a:path h="4184142" w="4817598">
                <a:moveTo>
                  <a:pt x="0" y="0"/>
                </a:moveTo>
                <a:lnTo>
                  <a:pt x="4817598" y="0"/>
                </a:lnTo>
                <a:lnTo>
                  <a:pt x="4817598" y="4184143"/>
                </a:lnTo>
                <a:lnTo>
                  <a:pt x="0" y="418414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873156" y="753296"/>
            <a:ext cx="9800093" cy="978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 strike="noStrike" u="none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PILARES DA CULTURA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91246" y="6897292"/>
            <a:ext cx="3781155" cy="658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03"/>
              </a:lnSpc>
              <a:spcBef>
                <a:spcPct val="0"/>
              </a:spcBef>
            </a:pPr>
            <a:r>
              <a:rPr lang="en-US" sz="6115">
                <a:solidFill>
                  <a:srgbClr val="FFFFFF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TRANSPARÊNCIA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936799" y="6897292"/>
            <a:ext cx="3672807" cy="658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03"/>
              </a:lnSpc>
              <a:spcBef>
                <a:spcPct val="0"/>
              </a:spcBef>
            </a:pPr>
            <a:r>
              <a:rPr lang="en-US" sz="6115">
                <a:solidFill>
                  <a:srgbClr val="FFFFFF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INTEGRAÇÃO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737538" y="6897292"/>
            <a:ext cx="4002528" cy="658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03"/>
              </a:lnSpc>
              <a:spcBef>
                <a:spcPct val="0"/>
              </a:spcBef>
            </a:pPr>
            <a:r>
              <a:rPr lang="en-US" sz="6115">
                <a:solidFill>
                  <a:srgbClr val="FFFFFF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COMPARTILHAMENTO</a:t>
            </a:r>
          </a:p>
        </p:txBody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857" t="-3269" r="-6421" b="-1548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322489">
            <a:off x="4471711" y="-1871268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2" y="0"/>
                </a:lnTo>
                <a:lnTo>
                  <a:pt x="18116952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2016936" y="3856539"/>
            <a:ext cx="3431688" cy="4905781"/>
            <a:chOff x="0" y="0"/>
            <a:chExt cx="443484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436880"/>
              <a:ext cx="4064000" cy="5902960"/>
            </a:xfrm>
            <a:custGeom>
              <a:avLst/>
              <a:gdLst/>
              <a:ahLst/>
              <a:cxnLst/>
              <a:rect r="r" b="b" t="t" l="l"/>
              <a:pathLst>
                <a:path h="5902960" w="4064000">
                  <a:moveTo>
                    <a:pt x="4064000" y="5902960"/>
                  </a:moveTo>
                  <a:lnTo>
                    <a:pt x="0" y="5902960"/>
                  </a:lnTo>
                  <a:lnTo>
                    <a:pt x="0" y="0"/>
                  </a:lnTo>
                  <a:lnTo>
                    <a:pt x="4064000" y="0"/>
                  </a:lnTo>
                  <a:lnTo>
                    <a:pt x="4064000" y="5902960"/>
                  </a:lnTo>
                  <a:close/>
                </a:path>
              </a:pathLst>
            </a:custGeom>
            <a:blipFill>
              <a:blip r:embed="rId4"/>
              <a:stretch>
                <a:fillRect l="0" t="-4494" r="0" b="-4494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50800" y="50800"/>
              <a:ext cx="4333240" cy="6239510"/>
            </a:xfrm>
            <a:custGeom>
              <a:avLst/>
              <a:gdLst/>
              <a:ahLst/>
              <a:cxnLst/>
              <a:rect r="r" b="b" t="t" l="l"/>
              <a:pathLst>
                <a:path h="6239510" w="4333240">
                  <a:moveTo>
                    <a:pt x="4333240" y="335280"/>
                  </a:moveTo>
                  <a:lnTo>
                    <a:pt x="0" y="335280"/>
                  </a:lnTo>
                  <a:lnTo>
                    <a:pt x="0" y="0"/>
                  </a:lnTo>
                  <a:lnTo>
                    <a:pt x="4333240" y="0"/>
                  </a:lnTo>
                  <a:lnTo>
                    <a:pt x="4333240" y="335280"/>
                  </a:lnTo>
                  <a:close/>
                  <a:moveTo>
                    <a:pt x="4333240" y="5970270"/>
                  </a:moveTo>
                  <a:lnTo>
                    <a:pt x="4064000" y="5970270"/>
                  </a:lnTo>
                  <a:lnTo>
                    <a:pt x="4064000" y="6239510"/>
                  </a:lnTo>
                  <a:lnTo>
                    <a:pt x="4333240" y="6239510"/>
                  </a:lnTo>
                  <a:lnTo>
                    <a:pt x="4333240" y="5970270"/>
                  </a:lnTo>
                  <a:close/>
                </a:path>
              </a:pathLst>
            </a:custGeom>
            <a:solidFill>
              <a:srgbClr val="895AE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96850" y="165100"/>
              <a:ext cx="811530" cy="119380"/>
            </a:xfrm>
            <a:custGeom>
              <a:avLst/>
              <a:gdLst/>
              <a:ahLst/>
              <a:cxnLst/>
              <a:rect r="r" b="b" t="t" l="l"/>
              <a:pathLst>
                <a:path h="119380" w="811530">
                  <a:moveTo>
                    <a:pt x="119380" y="59690"/>
                  </a:moveTo>
                  <a:cubicBezTo>
                    <a:pt x="119380" y="92710"/>
                    <a:pt x="92710" y="119380"/>
                    <a:pt x="59690" y="119380"/>
                  </a:cubicBezTo>
                  <a:cubicBezTo>
                    <a:pt x="26670" y="119380"/>
                    <a:pt x="0" y="92710"/>
                    <a:pt x="0" y="59690"/>
                  </a:cubicBezTo>
                  <a:cubicBezTo>
                    <a:pt x="0" y="26670"/>
                    <a:pt x="26670" y="0"/>
                    <a:pt x="59690" y="0"/>
                  </a:cubicBezTo>
                  <a:cubicBezTo>
                    <a:pt x="92710" y="0"/>
                    <a:pt x="119380" y="26670"/>
                    <a:pt x="119380" y="59690"/>
                  </a:cubicBezTo>
                  <a:close/>
                  <a:moveTo>
                    <a:pt x="406400" y="0"/>
                  </a:moveTo>
                  <a:cubicBezTo>
                    <a:pt x="373380" y="0"/>
                    <a:pt x="346710" y="26670"/>
                    <a:pt x="346710" y="59690"/>
                  </a:cubicBezTo>
                  <a:cubicBezTo>
                    <a:pt x="346710" y="92710"/>
                    <a:pt x="373380" y="119380"/>
                    <a:pt x="406400" y="119380"/>
                  </a:cubicBezTo>
                  <a:cubicBezTo>
                    <a:pt x="439420" y="119380"/>
                    <a:pt x="466090" y="92710"/>
                    <a:pt x="466090" y="59690"/>
                  </a:cubicBezTo>
                  <a:cubicBezTo>
                    <a:pt x="466090" y="26670"/>
                    <a:pt x="439420" y="0"/>
                    <a:pt x="406400" y="0"/>
                  </a:cubicBezTo>
                  <a:close/>
                  <a:moveTo>
                    <a:pt x="751840" y="0"/>
                  </a:moveTo>
                  <a:cubicBezTo>
                    <a:pt x="718820" y="0"/>
                    <a:pt x="692150" y="26670"/>
                    <a:pt x="692150" y="59690"/>
                  </a:cubicBezTo>
                  <a:cubicBezTo>
                    <a:pt x="692150" y="92710"/>
                    <a:pt x="718820" y="119380"/>
                    <a:pt x="751840" y="119380"/>
                  </a:cubicBezTo>
                  <a:cubicBezTo>
                    <a:pt x="784860" y="119380"/>
                    <a:pt x="811530" y="92710"/>
                    <a:pt x="811530" y="59690"/>
                  </a:cubicBezTo>
                  <a:cubicBezTo>
                    <a:pt x="811530" y="26670"/>
                    <a:pt x="784860" y="0"/>
                    <a:pt x="751840" y="0"/>
                  </a:cubicBezTo>
                  <a:close/>
                </a:path>
              </a:pathLst>
            </a:custGeom>
            <a:solidFill>
              <a:srgbClr val="5A2FE5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4114800" y="438150"/>
              <a:ext cx="269240" cy="5532120"/>
            </a:xfrm>
            <a:custGeom>
              <a:avLst/>
              <a:gdLst/>
              <a:ahLst/>
              <a:cxnLst/>
              <a:rect r="r" b="b" t="t" l="l"/>
              <a:pathLst>
                <a:path h="5532120" w="269240">
                  <a:moveTo>
                    <a:pt x="269240" y="5532120"/>
                  </a:moveTo>
                  <a:lnTo>
                    <a:pt x="0" y="5532120"/>
                  </a:lnTo>
                  <a:lnTo>
                    <a:pt x="0" y="0"/>
                  </a:lnTo>
                  <a:lnTo>
                    <a:pt x="269240" y="0"/>
                  </a:lnTo>
                  <a:lnTo>
                    <a:pt x="269240" y="5532120"/>
                  </a:lnTo>
                  <a:close/>
                </a:path>
              </a:pathLst>
            </a:custGeom>
            <a:solidFill>
              <a:srgbClr val="5A2FE5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34840" cy="6338570"/>
            </a:xfrm>
            <a:custGeom>
              <a:avLst/>
              <a:gdLst/>
              <a:ahLst/>
              <a:cxnLst/>
              <a:rect r="r" b="b" t="t" l="l"/>
              <a:pathLst>
                <a:path h="6338570" w="4434840">
                  <a:moveTo>
                    <a:pt x="4147820" y="5826760"/>
                  </a:moveTo>
                  <a:lnTo>
                    <a:pt x="4182110" y="5788660"/>
                  </a:lnTo>
                  <a:lnTo>
                    <a:pt x="4250690" y="5849620"/>
                  </a:lnTo>
                  <a:lnTo>
                    <a:pt x="4319270" y="5788660"/>
                  </a:lnTo>
                  <a:lnTo>
                    <a:pt x="4353560" y="5826760"/>
                  </a:lnTo>
                  <a:lnTo>
                    <a:pt x="4251960" y="5919470"/>
                  </a:lnTo>
                  <a:lnTo>
                    <a:pt x="4147820" y="5826760"/>
                  </a:lnTo>
                  <a:close/>
                  <a:moveTo>
                    <a:pt x="4182110" y="5567680"/>
                  </a:moveTo>
                  <a:lnTo>
                    <a:pt x="4250690" y="5506720"/>
                  </a:lnTo>
                  <a:lnTo>
                    <a:pt x="4319270" y="5567680"/>
                  </a:lnTo>
                  <a:lnTo>
                    <a:pt x="4353560" y="5529580"/>
                  </a:lnTo>
                  <a:lnTo>
                    <a:pt x="4251960" y="5436870"/>
                  </a:lnTo>
                  <a:lnTo>
                    <a:pt x="4150360" y="5529580"/>
                  </a:lnTo>
                  <a:lnTo>
                    <a:pt x="4182110" y="5567680"/>
                  </a:lnTo>
                  <a:close/>
                  <a:moveTo>
                    <a:pt x="4434840" y="0"/>
                  </a:moveTo>
                  <a:lnTo>
                    <a:pt x="4434840" y="387350"/>
                  </a:lnTo>
                  <a:lnTo>
                    <a:pt x="4434840" y="438150"/>
                  </a:lnTo>
                  <a:lnTo>
                    <a:pt x="4434840" y="5351780"/>
                  </a:lnTo>
                  <a:lnTo>
                    <a:pt x="4434840" y="5403850"/>
                  </a:lnTo>
                  <a:lnTo>
                    <a:pt x="4434840" y="5660390"/>
                  </a:lnTo>
                  <a:lnTo>
                    <a:pt x="4434840" y="5721350"/>
                  </a:lnTo>
                  <a:lnTo>
                    <a:pt x="4434840" y="5969000"/>
                  </a:lnTo>
                  <a:lnTo>
                    <a:pt x="4434840" y="6029960"/>
                  </a:lnTo>
                  <a:lnTo>
                    <a:pt x="4434840" y="6338570"/>
                  </a:lnTo>
                  <a:lnTo>
                    <a:pt x="4064000" y="6338570"/>
                  </a:lnTo>
                  <a:lnTo>
                    <a:pt x="4064000" y="6338570"/>
                  </a:lnTo>
                  <a:lnTo>
                    <a:pt x="0" y="6338570"/>
                  </a:lnTo>
                  <a:lnTo>
                    <a:pt x="0" y="436880"/>
                  </a:lnTo>
                  <a:lnTo>
                    <a:pt x="0" y="436880"/>
                  </a:lnTo>
                  <a:lnTo>
                    <a:pt x="0" y="0"/>
                  </a:lnTo>
                  <a:lnTo>
                    <a:pt x="4434840" y="0"/>
                  </a:lnTo>
                  <a:close/>
                  <a:moveTo>
                    <a:pt x="50800" y="386080"/>
                  </a:moveTo>
                  <a:lnTo>
                    <a:pt x="4384040" y="386080"/>
                  </a:lnTo>
                  <a:lnTo>
                    <a:pt x="4384040" y="50800"/>
                  </a:lnTo>
                  <a:lnTo>
                    <a:pt x="50800" y="50800"/>
                  </a:lnTo>
                  <a:lnTo>
                    <a:pt x="50800" y="386080"/>
                  </a:lnTo>
                  <a:close/>
                  <a:moveTo>
                    <a:pt x="4064000" y="6031230"/>
                  </a:moveTo>
                  <a:lnTo>
                    <a:pt x="4064000" y="5970270"/>
                  </a:lnTo>
                  <a:lnTo>
                    <a:pt x="4064000" y="5722620"/>
                  </a:lnTo>
                  <a:lnTo>
                    <a:pt x="4064000" y="5661660"/>
                  </a:lnTo>
                  <a:lnTo>
                    <a:pt x="4064000" y="5405120"/>
                  </a:lnTo>
                  <a:lnTo>
                    <a:pt x="4064000" y="5353050"/>
                  </a:lnTo>
                  <a:lnTo>
                    <a:pt x="4064000" y="436880"/>
                  </a:lnTo>
                  <a:lnTo>
                    <a:pt x="50800" y="436880"/>
                  </a:lnTo>
                  <a:lnTo>
                    <a:pt x="50800" y="6289040"/>
                  </a:lnTo>
                  <a:lnTo>
                    <a:pt x="4064000" y="6289040"/>
                  </a:lnTo>
                  <a:lnTo>
                    <a:pt x="4064000" y="6031230"/>
                  </a:lnTo>
                  <a:close/>
                  <a:moveTo>
                    <a:pt x="4384040" y="5403850"/>
                  </a:moveTo>
                  <a:lnTo>
                    <a:pt x="4114800" y="5403850"/>
                  </a:lnTo>
                  <a:lnTo>
                    <a:pt x="4114800" y="5660390"/>
                  </a:lnTo>
                  <a:lnTo>
                    <a:pt x="4384040" y="5660390"/>
                  </a:lnTo>
                  <a:lnTo>
                    <a:pt x="4384040" y="5403850"/>
                  </a:lnTo>
                  <a:close/>
                  <a:moveTo>
                    <a:pt x="4114800" y="5721350"/>
                  </a:moveTo>
                  <a:lnTo>
                    <a:pt x="4114800" y="5969000"/>
                  </a:lnTo>
                  <a:lnTo>
                    <a:pt x="4384040" y="5969000"/>
                  </a:lnTo>
                  <a:lnTo>
                    <a:pt x="4384040" y="5721350"/>
                  </a:lnTo>
                  <a:lnTo>
                    <a:pt x="4114800" y="5721350"/>
                  </a:lnTo>
                  <a:close/>
                  <a:moveTo>
                    <a:pt x="4384040" y="6031230"/>
                  </a:moveTo>
                  <a:lnTo>
                    <a:pt x="4114800" y="6031230"/>
                  </a:lnTo>
                  <a:lnTo>
                    <a:pt x="4114800" y="6289040"/>
                  </a:lnTo>
                  <a:lnTo>
                    <a:pt x="4384040" y="6289040"/>
                  </a:lnTo>
                  <a:lnTo>
                    <a:pt x="4384040" y="6031230"/>
                  </a:lnTo>
                  <a:close/>
                  <a:moveTo>
                    <a:pt x="4384040" y="5351780"/>
                  </a:moveTo>
                  <a:lnTo>
                    <a:pt x="4384040" y="438150"/>
                  </a:lnTo>
                  <a:lnTo>
                    <a:pt x="4114800" y="438150"/>
                  </a:lnTo>
                  <a:lnTo>
                    <a:pt x="4114800" y="5351780"/>
                  </a:lnTo>
                  <a:lnTo>
                    <a:pt x="4384040" y="5351780"/>
                  </a:lnTo>
                  <a:close/>
                  <a:moveTo>
                    <a:pt x="367030" y="224790"/>
                  </a:moveTo>
                  <a:cubicBezTo>
                    <a:pt x="367030" y="285750"/>
                    <a:pt x="317500" y="335280"/>
                    <a:pt x="256540" y="335280"/>
                  </a:cubicBezTo>
                  <a:cubicBezTo>
                    <a:pt x="195580" y="335280"/>
                    <a:pt x="146050" y="285750"/>
                    <a:pt x="146050" y="224790"/>
                  </a:cubicBezTo>
                  <a:cubicBezTo>
                    <a:pt x="146050" y="163830"/>
                    <a:pt x="195580" y="114300"/>
                    <a:pt x="256540" y="114300"/>
                  </a:cubicBezTo>
                  <a:cubicBezTo>
                    <a:pt x="317500" y="114300"/>
                    <a:pt x="367030" y="163830"/>
                    <a:pt x="367030" y="224790"/>
                  </a:cubicBezTo>
                  <a:close/>
                  <a:moveTo>
                    <a:pt x="316230" y="224790"/>
                  </a:moveTo>
                  <a:cubicBezTo>
                    <a:pt x="316230" y="191770"/>
                    <a:pt x="289560" y="165100"/>
                    <a:pt x="256540" y="165100"/>
                  </a:cubicBezTo>
                  <a:cubicBezTo>
                    <a:pt x="223520" y="165100"/>
                    <a:pt x="196850" y="191770"/>
                    <a:pt x="196850" y="224790"/>
                  </a:cubicBezTo>
                  <a:cubicBezTo>
                    <a:pt x="196850" y="257810"/>
                    <a:pt x="223520" y="284480"/>
                    <a:pt x="256540" y="284480"/>
                  </a:cubicBezTo>
                  <a:cubicBezTo>
                    <a:pt x="289560" y="285750"/>
                    <a:pt x="316230" y="257810"/>
                    <a:pt x="316230" y="224790"/>
                  </a:cubicBezTo>
                  <a:close/>
                  <a:moveTo>
                    <a:pt x="713740" y="224790"/>
                  </a:moveTo>
                  <a:cubicBezTo>
                    <a:pt x="713740" y="285750"/>
                    <a:pt x="664210" y="335280"/>
                    <a:pt x="603250" y="335280"/>
                  </a:cubicBezTo>
                  <a:cubicBezTo>
                    <a:pt x="542290" y="335280"/>
                    <a:pt x="492760" y="285750"/>
                    <a:pt x="492760" y="224790"/>
                  </a:cubicBezTo>
                  <a:cubicBezTo>
                    <a:pt x="492760" y="163830"/>
                    <a:pt x="541020" y="114300"/>
                    <a:pt x="603250" y="114300"/>
                  </a:cubicBezTo>
                  <a:cubicBezTo>
                    <a:pt x="664210" y="114300"/>
                    <a:pt x="713740" y="163830"/>
                    <a:pt x="713740" y="224790"/>
                  </a:cubicBezTo>
                  <a:close/>
                  <a:moveTo>
                    <a:pt x="662940" y="224790"/>
                  </a:moveTo>
                  <a:cubicBezTo>
                    <a:pt x="662940" y="191770"/>
                    <a:pt x="636270" y="165100"/>
                    <a:pt x="603250" y="165100"/>
                  </a:cubicBezTo>
                  <a:cubicBezTo>
                    <a:pt x="570230" y="165100"/>
                    <a:pt x="543560" y="191770"/>
                    <a:pt x="543560" y="224790"/>
                  </a:cubicBezTo>
                  <a:cubicBezTo>
                    <a:pt x="543560" y="257810"/>
                    <a:pt x="570230" y="284480"/>
                    <a:pt x="603250" y="284480"/>
                  </a:cubicBezTo>
                  <a:cubicBezTo>
                    <a:pt x="636270" y="285750"/>
                    <a:pt x="662940" y="257810"/>
                    <a:pt x="662940" y="224790"/>
                  </a:cubicBezTo>
                  <a:close/>
                  <a:moveTo>
                    <a:pt x="1060450" y="224790"/>
                  </a:moveTo>
                  <a:cubicBezTo>
                    <a:pt x="1060450" y="285750"/>
                    <a:pt x="1010920" y="335280"/>
                    <a:pt x="949960" y="335280"/>
                  </a:cubicBezTo>
                  <a:cubicBezTo>
                    <a:pt x="889000" y="335280"/>
                    <a:pt x="839470" y="285750"/>
                    <a:pt x="839470" y="224790"/>
                  </a:cubicBezTo>
                  <a:cubicBezTo>
                    <a:pt x="839470" y="163830"/>
                    <a:pt x="887730" y="114300"/>
                    <a:pt x="948690" y="114300"/>
                  </a:cubicBezTo>
                  <a:cubicBezTo>
                    <a:pt x="1009650" y="114300"/>
                    <a:pt x="1060450" y="163830"/>
                    <a:pt x="1060450" y="224790"/>
                  </a:cubicBezTo>
                  <a:close/>
                  <a:moveTo>
                    <a:pt x="1009650" y="224790"/>
                  </a:moveTo>
                  <a:cubicBezTo>
                    <a:pt x="1009650" y="191770"/>
                    <a:pt x="982980" y="165100"/>
                    <a:pt x="949960" y="165100"/>
                  </a:cubicBezTo>
                  <a:cubicBezTo>
                    <a:pt x="916940" y="165100"/>
                    <a:pt x="890270" y="191770"/>
                    <a:pt x="890270" y="224790"/>
                  </a:cubicBezTo>
                  <a:cubicBezTo>
                    <a:pt x="890270" y="257810"/>
                    <a:pt x="916940" y="284480"/>
                    <a:pt x="949960" y="284480"/>
                  </a:cubicBezTo>
                  <a:cubicBezTo>
                    <a:pt x="981710" y="285750"/>
                    <a:pt x="1009650" y="257810"/>
                    <a:pt x="1009650" y="224790"/>
                  </a:cubicBezTo>
                  <a:close/>
                  <a:moveTo>
                    <a:pt x="1207770" y="304800"/>
                  </a:moveTo>
                  <a:lnTo>
                    <a:pt x="4263390" y="304800"/>
                  </a:lnTo>
                  <a:lnTo>
                    <a:pt x="4263390" y="254000"/>
                  </a:lnTo>
                  <a:lnTo>
                    <a:pt x="1207770" y="254000"/>
                  </a:lnTo>
                  <a:lnTo>
                    <a:pt x="1207770" y="304800"/>
                  </a:lnTo>
                  <a:close/>
                  <a:moveTo>
                    <a:pt x="1207770" y="177800"/>
                  </a:moveTo>
                  <a:lnTo>
                    <a:pt x="4263390" y="177800"/>
                  </a:lnTo>
                  <a:lnTo>
                    <a:pt x="4263390" y="127000"/>
                  </a:lnTo>
                  <a:lnTo>
                    <a:pt x="1207770" y="127000"/>
                  </a:lnTo>
                  <a:lnTo>
                    <a:pt x="1207770" y="177800"/>
                  </a:lnTo>
                  <a:close/>
                </a:path>
              </a:pathLst>
            </a:custGeom>
            <a:solidFill>
              <a:srgbClr val="0D178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1526356" y="635938"/>
            <a:ext cx="5275117" cy="1988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 strike="noStrike" u="none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Objetivos da Cultura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240755" y="755483"/>
            <a:ext cx="729606" cy="2280018"/>
          </a:xfrm>
          <a:custGeom>
            <a:avLst/>
            <a:gdLst/>
            <a:ahLst/>
            <a:cxnLst/>
            <a:rect r="r" b="b" t="t" l="l"/>
            <a:pathLst>
              <a:path h="2280018" w="729606">
                <a:moveTo>
                  <a:pt x="0" y="0"/>
                </a:moveTo>
                <a:lnTo>
                  <a:pt x="729606" y="0"/>
                </a:lnTo>
                <a:lnTo>
                  <a:pt x="729606" y="2280018"/>
                </a:lnTo>
                <a:lnTo>
                  <a:pt x="0" y="22800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401076" y="719977"/>
            <a:ext cx="6742924" cy="1645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9" indent="-334645" lvl="1">
              <a:lnSpc>
                <a:spcPts val="43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099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Proporcionar</a:t>
            </a:r>
            <a:r>
              <a:rPr lang="en-US" sz="309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um ambientes confiável baseado nas relações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01076" y="3634577"/>
            <a:ext cx="6005072" cy="2188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9" indent="-334645" lvl="1">
              <a:lnSpc>
                <a:spcPts val="43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099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Estimular</a:t>
            </a:r>
            <a:r>
              <a:rPr lang="en-US" sz="309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 integração entre todos os funcionários da empresa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2401076" y="6226466"/>
            <a:ext cx="7772216" cy="2188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9" indent="-334645" lvl="1">
              <a:lnSpc>
                <a:spcPts val="43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099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Promover</a:t>
            </a:r>
            <a:r>
              <a:rPr lang="en-US" sz="3099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um ambiente de trabalho que estimule  o compartilhamento das informações com foco no resultado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240755" y="3621258"/>
            <a:ext cx="729606" cy="2280018"/>
          </a:xfrm>
          <a:custGeom>
            <a:avLst/>
            <a:gdLst/>
            <a:ahLst/>
            <a:cxnLst/>
            <a:rect r="r" b="b" t="t" l="l"/>
            <a:pathLst>
              <a:path h="2280018" w="729606">
                <a:moveTo>
                  <a:pt x="0" y="0"/>
                </a:moveTo>
                <a:lnTo>
                  <a:pt x="729606" y="0"/>
                </a:lnTo>
                <a:lnTo>
                  <a:pt x="729606" y="2280018"/>
                </a:lnTo>
                <a:lnTo>
                  <a:pt x="0" y="22800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40755" y="6482301"/>
            <a:ext cx="729606" cy="2280018"/>
          </a:xfrm>
          <a:custGeom>
            <a:avLst/>
            <a:gdLst/>
            <a:ahLst/>
            <a:cxnLst/>
            <a:rect r="r" b="b" t="t" l="l"/>
            <a:pathLst>
              <a:path h="2280018" w="729606">
                <a:moveTo>
                  <a:pt x="0" y="0"/>
                </a:moveTo>
                <a:lnTo>
                  <a:pt x="729606" y="0"/>
                </a:lnTo>
                <a:lnTo>
                  <a:pt x="729606" y="2280018"/>
                </a:lnTo>
                <a:lnTo>
                  <a:pt x="0" y="22800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C3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87676" y="-2244933"/>
            <a:ext cx="11747274" cy="5668060"/>
          </a:xfrm>
          <a:custGeom>
            <a:avLst/>
            <a:gdLst/>
            <a:ahLst/>
            <a:cxnLst/>
            <a:rect r="r" b="b" t="t" l="l"/>
            <a:pathLst>
              <a:path h="5668060" w="11747274">
                <a:moveTo>
                  <a:pt x="0" y="0"/>
                </a:moveTo>
                <a:lnTo>
                  <a:pt x="11747274" y="0"/>
                </a:lnTo>
                <a:lnTo>
                  <a:pt x="11747274" y="5668060"/>
                </a:lnTo>
                <a:lnTo>
                  <a:pt x="0" y="5668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0059598" y="6176464"/>
            <a:ext cx="11992069" cy="5786173"/>
          </a:xfrm>
          <a:custGeom>
            <a:avLst/>
            <a:gdLst/>
            <a:ahLst/>
            <a:cxnLst/>
            <a:rect r="r" b="b" t="t" l="l"/>
            <a:pathLst>
              <a:path h="5786173" w="11992069">
                <a:moveTo>
                  <a:pt x="0" y="0"/>
                </a:moveTo>
                <a:lnTo>
                  <a:pt x="11992069" y="0"/>
                </a:lnTo>
                <a:lnTo>
                  <a:pt x="11992069" y="5786173"/>
                </a:lnTo>
                <a:lnTo>
                  <a:pt x="0" y="5786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185961" y="4219271"/>
            <a:ext cx="9783391" cy="1848458"/>
            <a:chOff x="0" y="0"/>
            <a:chExt cx="13044521" cy="246461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71450"/>
              <a:ext cx="13044521" cy="16468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974"/>
                </a:lnSpc>
              </a:pPr>
              <a:r>
                <a:rPr lang="en-US" b="true" sz="8974" spc="179">
                  <a:solidFill>
                    <a:srgbClr val="CFD7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INSIGHTS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107126"/>
              <a:ext cx="13044521" cy="357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23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8022038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954539" y="1028700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78351" y="635289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606919" y="1646831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254430" y="7496533"/>
            <a:ext cx="4592498" cy="5231913"/>
          </a:xfrm>
          <a:custGeom>
            <a:avLst/>
            <a:gdLst/>
            <a:ahLst/>
            <a:cxnLst/>
            <a:rect r="r" b="b" t="t" l="l"/>
            <a:pathLst>
              <a:path h="5231913" w="4592498">
                <a:moveTo>
                  <a:pt x="0" y="0"/>
                </a:moveTo>
                <a:lnTo>
                  <a:pt x="4592498" y="0"/>
                </a:lnTo>
                <a:lnTo>
                  <a:pt x="4592498" y="5231913"/>
                </a:lnTo>
                <a:lnTo>
                  <a:pt x="0" y="52319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961" t="0" r="-6961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C3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87676" y="-2244933"/>
            <a:ext cx="11747274" cy="5668060"/>
          </a:xfrm>
          <a:custGeom>
            <a:avLst/>
            <a:gdLst/>
            <a:ahLst/>
            <a:cxnLst/>
            <a:rect r="r" b="b" t="t" l="l"/>
            <a:pathLst>
              <a:path h="5668060" w="11747274">
                <a:moveTo>
                  <a:pt x="0" y="0"/>
                </a:moveTo>
                <a:lnTo>
                  <a:pt x="11747274" y="0"/>
                </a:lnTo>
                <a:lnTo>
                  <a:pt x="11747274" y="5668060"/>
                </a:lnTo>
                <a:lnTo>
                  <a:pt x="0" y="5668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0059598" y="6176464"/>
            <a:ext cx="11992069" cy="5786173"/>
          </a:xfrm>
          <a:custGeom>
            <a:avLst/>
            <a:gdLst/>
            <a:ahLst/>
            <a:cxnLst/>
            <a:rect r="r" b="b" t="t" l="l"/>
            <a:pathLst>
              <a:path h="5786173" w="11992069">
                <a:moveTo>
                  <a:pt x="0" y="0"/>
                </a:moveTo>
                <a:lnTo>
                  <a:pt x="11992069" y="0"/>
                </a:lnTo>
                <a:lnTo>
                  <a:pt x="11992069" y="5786173"/>
                </a:lnTo>
                <a:lnTo>
                  <a:pt x="0" y="5786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252305" y="3423127"/>
            <a:ext cx="9783391" cy="4119926"/>
            <a:chOff x="0" y="0"/>
            <a:chExt cx="13044521" cy="549323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71450"/>
              <a:ext cx="13044521" cy="46754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974"/>
                </a:lnSpc>
              </a:pPr>
              <a:r>
                <a:rPr lang="en-US" b="true" sz="8974" spc="179">
                  <a:solidFill>
                    <a:srgbClr val="CFD7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QUAL PROBLEMA PRETENDEMOS RESOLVER?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135749"/>
              <a:ext cx="13044521" cy="357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23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8022038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954539" y="1028700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78351" y="635289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606919" y="1646831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254430" y="7496533"/>
            <a:ext cx="4592498" cy="5231913"/>
          </a:xfrm>
          <a:custGeom>
            <a:avLst/>
            <a:gdLst/>
            <a:ahLst/>
            <a:cxnLst/>
            <a:rect r="r" b="b" t="t" l="l"/>
            <a:pathLst>
              <a:path h="5231913" w="4592498">
                <a:moveTo>
                  <a:pt x="0" y="0"/>
                </a:moveTo>
                <a:lnTo>
                  <a:pt x="4592498" y="0"/>
                </a:lnTo>
                <a:lnTo>
                  <a:pt x="4592498" y="5231913"/>
                </a:lnTo>
                <a:lnTo>
                  <a:pt x="0" y="52319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961" t="0" r="-6961" b="0"/>
            </a:stretch>
          </a:blipFill>
        </p:spPr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786390" y="6217056"/>
            <a:ext cx="3966633" cy="1630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99"/>
              </a:lnSpc>
            </a:pPr>
            <a:r>
              <a:rPr lang="en-US" sz="2300" spc="18" b="true">
                <a:solidFill>
                  <a:srgbClr val="001E7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Lorem ipsum dolor sit amet, consectetur adipiscing elit, sed do eiusmod tempor incididunt ut labore et dolore magna aliqua.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4439764" y="0"/>
            <a:ext cx="22355665" cy="15878588"/>
          </a:xfrm>
          <a:custGeom>
            <a:avLst/>
            <a:gdLst/>
            <a:ahLst/>
            <a:cxnLst/>
            <a:rect r="r" b="b" t="t" l="l"/>
            <a:pathLst>
              <a:path h="15878588" w="22355665">
                <a:moveTo>
                  <a:pt x="0" y="0"/>
                </a:moveTo>
                <a:lnTo>
                  <a:pt x="22355665" y="0"/>
                </a:lnTo>
                <a:lnTo>
                  <a:pt x="22355665" y="15878588"/>
                </a:lnTo>
                <a:lnTo>
                  <a:pt x="0" y="15878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839299" y="1460771"/>
            <a:ext cx="13902132" cy="4205899"/>
          </a:xfrm>
          <a:custGeom>
            <a:avLst/>
            <a:gdLst/>
            <a:ahLst/>
            <a:cxnLst/>
            <a:rect r="r" b="b" t="t" l="l"/>
            <a:pathLst>
              <a:path h="4205899" w="13902132">
                <a:moveTo>
                  <a:pt x="0" y="0"/>
                </a:moveTo>
                <a:lnTo>
                  <a:pt x="13902132" y="0"/>
                </a:lnTo>
                <a:lnTo>
                  <a:pt x="13902132" y="4205899"/>
                </a:lnTo>
                <a:lnTo>
                  <a:pt x="0" y="42058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39299" y="5280748"/>
            <a:ext cx="13902132" cy="4344416"/>
          </a:xfrm>
          <a:custGeom>
            <a:avLst/>
            <a:gdLst/>
            <a:ahLst/>
            <a:cxnLst/>
            <a:rect r="r" b="b" t="t" l="l"/>
            <a:pathLst>
              <a:path h="4344416" w="13902132">
                <a:moveTo>
                  <a:pt x="0" y="0"/>
                </a:moveTo>
                <a:lnTo>
                  <a:pt x="13902132" y="0"/>
                </a:lnTo>
                <a:lnTo>
                  <a:pt x="13902132" y="4344416"/>
                </a:lnTo>
                <a:lnTo>
                  <a:pt x="0" y="43444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426459" y="482329"/>
            <a:ext cx="7886573" cy="978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Análise de vendas</a:t>
            </a: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786390" y="6217056"/>
            <a:ext cx="3966633" cy="1630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99"/>
              </a:lnSpc>
            </a:pPr>
            <a:r>
              <a:rPr lang="en-US" sz="2300" spc="18" b="true">
                <a:solidFill>
                  <a:srgbClr val="001E7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Lorem ipsum dolor sit amet, consectetur adipiscing elit, sed do eiusmod tempor incididunt ut labore et dolore magna aliqua.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4439764" y="0"/>
            <a:ext cx="22355665" cy="15878588"/>
          </a:xfrm>
          <a:custGeom>
            <a:avLst/>
            <a:gdLst/>
            <a:ahLst/>
            <a:cxnLst/>
            <a:rect r="r" b="b" t="t" l="l"/>
            <a:pathLst>
              <a:path h="15878588" w="22355665">
                <a:moveTo>
                  <a:pt x="0" y="0"/>
                </a:moveTo>
                <a:lnTo>
                  <a:pt x="22355665" y="0"/>
                </a:lnTo>
                <a:lnTo>
                  <a:pt x="22355665" y="15878588"/>
                </a:lnTo>
                <a:lnTo>
                  <a:pt x="0" y="15878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412040" y="1801096"/>
            <a:ext cx="12990517" cy="7457204"/>
          </a:xfrm>
          <a:custGeom>
            <a:avLst/>
            <a:gdLst/>
            <a:ahLst/>
            <a:cxnLst/>
            <a:rect r="r" b="b" t="t" l="l"/>
            <a:pathLst>
              <a:path h="7457204" w="12990517">
                <a:moveTo>
                  <a:pt x="0" y="0"/>
                </a:moveTo>
                <a:lnTo>
                  <a:pt x="12990517" y="0"/>
                </a:lnTo>
                <a:lnTo>
                  <a:pt x="12990517" y="7457204"/>
                </a:lnTo>
                <a:lnTo>
                  <a:pt x="0" y="74572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964012" y="482329"/>
            <a:ext cx="7886573" cy="978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Análise de vendas</a:t>
            </a: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786390" y="6217056"/>
            <a:ext cx="3966633" cy="1630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99"/>
              </a:lnSpc>
            </a:pPr>
            <a:r>
              <a:rPr lang="en-US" sz="2300" spc="18" b="true">
                <a:solidFill>
                  <a:srgbClr val="001E7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Lorem ipsum dolor sit amet, consectetur adipiscing elit, sed do eiusmod tempor incididunt ut labore et dolore magna aliqua.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4439764" y="0"/>
            <a:ext cx="22355665" cy="15878588"/>
          </a:xfrm>
          <a:custGeom>
            <a:avLst/>
            <a:gdLst/>
            <a:ahLst/>
            <a:cxnLst/>
            <a:rect r="r" b="b" t="t" l="l"/>
            <a:pathLst>
              <a:path h="15878588" w="22355665">
                <a:moveTo>
                  <a:pt x="0" y="0"/>
                </a:moveTo>
                <a:lnTo>
                  <a:pt x="22355665" y="0"/>
                </a:lnTo>
                <a:lnTo>
                  <a:pt x="22355665" y="15878588"/>
                </a:lnTo>
                <a:lnTo>
                  <a:pt x="0" y="15878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273497" y="1028700"/>
            <a:ext cx="13741006" cy="8940602"/>
          </a:xfrm>
          <a:custGeom>
            <a:avLst/>
            <a:gdLst/>
            <a:ahLst/>
            <a:cxnLst/>
            <a:rect r="r" b="b" t="t" l="l"/>
            <a:pathLst>
              <a:path h="8940602" w="13741006">
                <a:moveTo>
                  <a:pt x="0" y="0"/>
                </a:moveTo>
                <a:lnTo>
                  <a:pt x="13741006" y="0"/>
                </a:lnTo>
                <a:lnTo>
                  <a:pt x="13741006" y="8940602"/>
                </a:lnTo>
                <a:lnTo>
                  <a:pt x="0" y="89406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0" t="0" r="-59" b="-2311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99817" y="50258"/>
            <a:ext cx="7886573" cy="978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Análise de vendas</a:t>
            </a:r>
          </a:p>
        </p:txBody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786390" y="6217056"/>
            <a:ext cx="3966633" cy="1630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99"/>
              </a:lnSpc>
            </a:pPr>
            <a:r>
              <a:rPr lang="en-US" sz="2300" spc="18" b="true">
                <a:solidFill>
                  <a:srgbClr val="001E7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Lorem ipsum dolor sit amet, consectetur adipiscing elit, sed do eiusmod tempor incididunt ut labore et dolore magna aliqua.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4439764" y="0"/>
            <a:ext cx="22355665" cy="15878588"/>
          </a:xfrm>
          <a:custGeom>
            <a:avLst/>
            <a:gdLst/>
            <a:ahLst/>
            <a:cxnLst/>
            <a:rect r="r" b="b" t="t" l="l"/>
            <a:pathLst>
              <a:path h="15878588" w="22355665">
                <a:moveTo>
                  <a:pt x="0" y="0"/>
                </a:moveTo>
                <a:lnTo>
                  <a:pt x="22355665" y="0"/>
                </a:lnTo>
                <a:lnTo>
                  <a:pt x="22355665" y="15878588"/>
                </a:lnTo>
                <a:lnTo>
                  <a:pt x="0" y="15878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26516" y="1028700"/>
            <a:ext cx="13634969" cy="8937755"/>
          </a:xfrm>
          <a:custGeom>
            <a:avLst/>
            <a:gdLst/>
            <a:ahLst/>
            <a:cxnLst/>
            <a:rect r="r" b="b" t="t" l="l"/>
            <a:pathLst>
              <a:path h="8937755" w="13634969">
                <a:moveTo>
                  <a:pt x="0" y="0"/>
                </a:moveTo>
                <a:lnTo>
                  <a:pt x="13634968" y="0"/>
                </a:lnTo>
                <a:lnTo>
                  <a:pt x="13634968" y="8937755"/>
                </a:lnTo>
                <a:lnTo>
                  <a:pt x="0" y="89377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99817" y="50258"/>
            <a:ext cx="7886573" cy="978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7"/>
              </a:lnSpc>
              <a:spcBef>
                <a:spcPct val="0"/>
              </a:spcBef>
            </a:pPr>
            <a:r>
              <a:rPr lang="en-US" b="true" sz="5726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Análise de vendas</a:t>
            </a:r>
          </a:p>
        </p:txBody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786390" y="6217056"/>
            <a:ext cx="3966633" cy="1630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99"/>
              </a:lnSpc>
            </a:pPr>
            <a:r>
              <a:rPr lang="en-US" sz="2300" spc="18" b="true">
                <a:solidFill>
                  <a:srgbClr val="001E7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Lorem ipsum dolor sit amet, consectetur adipiscing elit, sed do eiusmod tempor incididunt ut labore et dolore magna aliqua.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4439764" y="0"/>
            <a:ext cx="22355665" cy="15878588"/>
          </a:xfrm>
          <a:custGeom>
            <a:avLst/>
            <a:gdLst/>
            <a:ahLst/>
            <a:cxnLst/>
            <a:rect r="r" b="b" t="t" l="l"/>
            <a:pathLst>
              <a:path h="15878588" w="22355665">
                <a:moveTo>
                  <a:pt x="0" y="0"/>
                </a:moveTo>
                <a:lnTo>
                  <a:pt x="22355665" y="0"/>
                </a:lnTo>
                <a:lnTo>
                  <a:pt x="22355665" y="15878588"/>
                </a:lnTo>
                <a:lnTo>
                  <a:pt x="0" y="15878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813421" y="7986624"/>
            <a:ext cx="6661158" cy="1271676"/>
          </a:xfrm>
          <a:custGeom>
            <a:avLst/>
            <a:gdLst/>
            <a:ahLst/>
            <a:cxnLst/>
            <a:rect r="r" b="b" t="t" l="l"/>
            <a:pathLst>
              <a:path h="1271676" w="6661158">
                <a:moveTo>
                  <a:pt x="0" y="0"/>
                </a:moveTo>
                <a:lnTo>
                  <a:pt x="6661158" y="0"/>
                </a:lnTo>
                <a:lnTo>
                  <a:pt x="6661158" y="1271676"/>
                </a:lnTo>
                <a:lnTo>
                  <a:pt x="0" y="1271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904751" y="418415"/>
            <a:ext cx="4478498" cy="4448860"/>
            <a:chOff x="0" y="0"/>
            <a:chExt cx="818215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24000">
              <a:off x="-1557" y="-1567"/>
              <a:ext cx="821329" cy="815935"/>
            </a:xfrm>
            <a:custGeom>
              <a:avLst/>
              <a:gdLst/>
              <a:ahLst/>
              <a:cxnLst/>
              <a:rect r="r" b="b" t="t" l="l"/>
              <a:pathLst>
                <a:path h="815935" w="821329">
                  <a:moveTo>
                    <a:pt x="407827" y="1577"/>
                  </a:moveTo>
                  <a:cubicBezTo>
                    <a:pt x="181889" y="3154"/>
                    <a:pt x="0" y="186380"/>
                    <a:pt x="1567" y="410823"/>
                  </a:cubicBezTo>
                  <a:cubicBezTo>
                    <a:pt x="3134" y="635266"/>
                    <a:pt x="187563" y="815934"/>
                    <a:pt x="413502" y="814357"/>
                  </a:cubicBezTo>
                  <a:cubicBezTo>
                    <a:pt x="639440" y="812780"/>
                    <a:pt x="821329" y="629554"/>
                    <a:pt x="819762" y="405111"/>
                  </a:cubicBezTo>
                  <a:cubicBezTo>
                    <a:pt x="818195" y="180668"/>
                    <a:pt x="633766" y="0"/>
                    <a:pt x="407827" y="1577"/>
                  </a:cubicBezTo>
                  <a:close/>
                </a:path>
              </a:pathLst>
            </a:custGeom>
            <a:blipFill>
              <a:blip r:embed="rId6"/>
              <a:stretch>
                <a:fillRect l="-2582" t="-6640" r="-335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395777" y="8160159"/>
            <a:ext cx="6588591" cy="829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84"/>
              </a:lnSpc>
            </a:pPr>
            <a:r>
              <a:rPr lang="en-US" b="true" sz="4845" spc="344">
                <a:solidFill>
                  <a:srgbClr val="232E54"/>
                </a:solidFill>
                <a:latin typeface="Tek Tall Arabic Bold"/>
                <a:ea typeface="Tek Tall Arabic Bold"/>
                <a:cs typeface="Tek Tall Arabic Bold"/>
                <a:sym typeface="Tek Tall Arabic Bold"/>
              </a:rPr>
              <a:t>OBRIGADO!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395777" y="4924209"/>
            <a:ext cx="7833617" cy="2442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9"/>
              </a:lnSpc>
            </a:pPr>
            <a:r>
              <a:rPr lang="en-US" sz="46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Melhoramos processos</a:t>
            </a:r>
          </a:p>
          <a:p>
            <a:pPr algn="just">
              <a:lnSpc>
                <a:spcPts val="6489"/>
              </a:lnSpc>
            </a:pPr>
            <a:r>
              <a:rPr lang="en-US" sz="46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                     &amp;</a:t>
            </a:r>
          </a:p>
          <a:p>
            <a:pPr algn="l">
              <a:lnSpc>
                <a:spcPts val="6489"/>
              </a:lnSpc>
            </a:pPr>
            <a:r>
              <a:rPr lang="en-US" sz="46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Transformamos relações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4234201"/>
            <a:ext cx="9897232" cy="5006268"/>
            <a:chOff x="0" y="0"/>
            <a:chExt cx="13196309" cy="6675023"/>
          </a:xfrm>
        </p:grpSpPr>
        <p:sp>
          <p:nvSpPr>
            <p:cNvPr name="AutoShape 3" id="3"/>
            <p:cNvSpPr/>
            <p:nvPr/>
          </p:nvSpPr>
          <p:spPr>
            <a:xfrm flipV="true">
              <a:off x="25400" y="0"/>
              <a:ext cx="0" cy="6675023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" id="4"/>
            <p:cNvSpPr/>
            <p:nvPr/>
          </p:nvSpPr>
          <p:spPr>
            <a:xfrm>
              <a:off x="0" y="6649623"/>
              <a:ext cx="1319630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0" y="3680275"/>
            <a:ext cx="4533598" cy="1980035"/>
          </a:xfrm>
          <a:custGeom>
            <a:avLst/>
            <a:gdLst/>
            <a:ahLst/>
            <a:cxnLst/>
            <a:rect r="r" b="b" t="t" l="l"/>
            <a:pathLst>
              <a:path h="1980035" w="4533598">
                <a:moveTo>
                  <a:pt x="0" y="0"/>
                </a:moveTo>
                <a:lnTo>
                  <a:pt x="4533598" y="0"/>
                </a:lnTo>
                <a:lnTo>
                  <a:pt x="4533598" y="1980035"/>
                </a:lnTo>
                <a:lnTo>
                  <a:pt x="0" y="19800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041241" y="5660310"/>
            <a:ext cx="6819964" cy="5836080"/>
          </a:xfrm>
          <a:custGeom>
            <a:avLst/>
            <a:gdLst/>
            <a:ahLst/>
            <a:cxnLst/>
            <a:rect r="r" b="b" t="t" l="l"/>
            <a:pathLst>
              <a:path h="5836080" w="6819964">
                <a:moveTo>
                  <a:pt x="0" y="0"/>
                </a:moveTo>
                <a:lnTo>
                  <a:pt x="6819964" y="0"/>
                </a:lnTo>
                <a:lnTo>
                  <a:pt x="6819964" y="5836081"/>
                </a:lnTo>
                <a:lnTo>
                  <a:pt x="0" y="5836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3314768" y="1028700"/>
            <a:ext cx="3944532" cy="4114800"/>
          </a:xfrm>
          <a:custGeom>
            <a:avLst/>
            <a:gdLst/>
            <a:ahLst/>
            <a:cxnLst/>
            <a:rect r="r" b="b" t="t" l="l"/>
            <a:pathLst>
              <a:path h="4114800" w="3944532">
                <a:moveTo>
                  <a:pt x="0" y="0"/>
                </a:moveTo>
                <a:lnTo>
                  <a:pt x="3944532" y="0"/>
                </a:lnTo>
                <a:lnTo>
                  <a:pt x="394453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45551" y="5855600"/>
            <a:ext cx="11489796" cy="2814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Falhas na Comunicação entre Empresas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Acompanhamento Ineficaz de Status de Operações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Custo 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Complexidade</a:t>
            </a:r>
          </a:p>
          <a:p>
            <a:pPr algn="l" marL="0" indent="0" lvl="1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4800654" y="857250"/>
            <a:ext cx="7051356" cy="142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563"/>
              </a:lnSpc>
              <a:spcBef>
                <a:spcPct val="0"/>
              </a:spcBef>
            </a:pPr>
            <a:r>
              <a:rPr lang="en-US" b="true" sz="8259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PROBLEMA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06638" y="13318741"/>
            <a:ext cx="5619694" cy="715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851"/>
              </a:lnSpc>
              <a:spcBef>
                <a:spcPct val="0"/>
              </a:spcBef>
            </a:pPr>
            <a:r>
              <a:rPr lang="en-US" sz="6738">
                <a:solidFill>
                  <a:srgbClr val="2528B5"/>
                </a:solidFill>
                <a:latin typeface="Bree Serif"/>
                <a:ea typeface="Bree Serif"/>
                <a:cs typeface="Bree Serif"/>
                <a:sym typeface="Bree Serif"/>
              </a:rPr>
              <a:t>PROBLEMA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870091" y="6919475"/>
            <a:ext cx="5466238" cy="4677650"/>
          </a:xfrm>
          <a:custGeom>
            <a:avLst/>
            <a:gdLst/>
            <a:ahLst/>
            <a:cxnLst/>
            <a:rect r="r" b="b" t="t" l="l"/>
            <a:pathLst>
              <a:path h="4677650" w="5466238">
                <a:moveTo>
                  <a:pt x="0" y="0"/>
                </a:moveTo>
                <a:lnTo>
                  <a:pt x="5466238" y="0"/>
                </a:lnTo>
                <a:lnTo>
                  <a:pt x="5466238" y="4677650"/>
                </a:lnTo>
                <a:lnTo>
                  <a:pt x="0" y="46776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837694" y="450115"/>
            <a:ext cx="4679770" cy="9386770"/>
            <a:chOff x="0" y="0"/>
            <a:chExt cx="6239693" cy="125156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39693" cy="12515695"/>
            </a:xfrm>
            <a:custGeom>
              <a:avLst/>
              <a:gdLst/>
              <a:ahLst/>
              <a:cxnLst/>
              <a:rect r="r" b="b" t="t" l="l"/>
              <a:pathLst>
                <a:path h="12515695" w="6239693">
                  <a:moveTo>
                    <a:pt x="0" y="0"/>
                  </a:moveTo>
                  <a:lnTo>
                    <a:pt x="6239693" y="0"/>
                  </a:lnTo>
                  <a:lnTo>
                    <a:pt x="6239693" y="12515695"/>
                  </a:lnTo>
                  <a:lnTo>
                    <a:pt x="0" y="125156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6057013" y="4138435"/>
            <a:ext cx="817454" cy="1622465"/>
            <a:chOff x="0" y="0"/>
            <a:chExt cx="564993" cy="112138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4993" cy="1121386"/>
            </a:xfrm>
            <a:custGeom>
              <a:avLst/>
              <a:gdLst/>
              <a:ahLst/>
              <a:cxnLst/>
              <a:rect r="r" b="b" t="t" l="l"/>
              <a:pathLst>
                <a:path h="1121386" w="564993">
                  <a:moveTo>
                    <a:pt x="282496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1121386"/>
                  </a:lnTo>
                  <a:lnTo>
                    <a:pt x="361793" y="1121386"/>
                  </a:lnTo>
                  <a:lnTo>
                    <a:pt x="361793" y="406400"/>
                  </a:lnTo>
                  <a:lnTo>
                    <a:pt x="564993" y="406400"/>
                  </a:lnTo>
                  <a:lnTo>
                    <a:pt x="282496" y="0"/>
                  </a:lnTo>
                  <a:close/>
                </a:path>
              </a:pathLst>
            </a:custGeom>
            <a:solidFill>
              <a:srgbClr val="2528B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203200" y="44450"/>
              <a:ext cx="158593" cy="10769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7658397">
            <a:off x="16358674" y="-281226"/>
            <a:ext cx="2619851" cy="2619851"/>
          </a:xfrm>
          <a:custGeom>
            <a:avLst/>
            <a:gdLst/>
            <a:ahLst/>
            <a:cxnLst/>
            <a:rect r="r" b="b" t="t" l="l"/>
            <a:pathLst>
              <a:path h="2619851" w="2619851">
                <a:moveTo>
                  <a:pt x="0" y="0"/>
                </a:moveTo>
                <a:lnTo>
                  <a:pt x="2619851" y="0"/>
                </a:lnTo>
                <a:lnTo>
                  <a:pt x="2619851" y="2619852"/>
                </a:lnTo>
                <a:lnTo>
                  <a:pt x="0" y="26198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570505" y="2124869"/>
            <a:ext cx="9448858" cy="5057149"/>
          </a:xfrm>
          <a:custGeom>
            <a:avLst/>
            <a:gdLst/>
            <a:ahLst/>
            <a:cxnLst/>
            <a:rect r="r" b="b" t="t" l="l"/>
            <a:pathLst>
              <a:path h="5057149" w="9448858">
                <a:moveTo>
                  <a:pt x="0" y="0"/>
                </a:moveTo>
                <a:lnTo>
                  <a:pt x="9448858" y="0"/>
                </a:lnTo>
                <a:lnTo>
                  <a:pt x="9448858" y="5057148"/>
                </a:lnTo>
                <a:lnTo>
                  <a:pt x="0" y="50571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20258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276972" y="465267"/>
            <a:ext cx="8040612" cy="887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41"/>
              </a:lnSpc>
              <a:spcBef>
                <a:spcPct val="0"/>
              </a:spcBef>
            </a:pPr>
            <a:r>
              <a:rPr lang="en-US" b="true" sz="5101" strike="noStrike" u="none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Oportunidade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87675" y="2232700"/>
            <a:ext cx="9014519" cy="477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5989" indent="-242994" lvl="1">
              <a:lnSpc>
                <a:spcPts val="3151"/>
              </a:lnSpc>
              <a:buFont typeface="Arial"/>
              <a:buChar char="•"/>
            </a:pPr>
            <a:r>
              <a:rPr lang="en-US" sz="225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Foco no Mercado Industrial Local</a:t>
            </a:r>
          </a:p>
          <a:p>
            <a:pPr algn="l" marL="0" indent="0" lvl="1">
              <a:lnSpc>
                <a:spcPts val="3151"/>
              </a:lnSpc>
              <a:spcBef>
                <a:spcPct val="0"/>
              </a:spcBef>
            </a:pPr>
          </a:p>
          <a:p>
            <a:pPr algn="l" marL="485989" indent="-242994" lvl="1">
              <a:lnSpc>
                <a:spcPts val="3151"/>
              </a:lnSpc>
              <a:buFont typeface="Arial"/>
              <a:buChar char="•"/>
            </a:pPr>
            <a:r>
              <a:rPr lang="en-US" sz="225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Segmento de Pequenas e Médias Empresas</a:t>
            </a:r>
          </a:p>
          <a:p>
            <a:pPr algn="l" marL="0" indent="0" lvl="1">
              <a:lnSpc>
                <a:spcPts val="3151"/>
              </a:lnSpc>
              <a:spcBef>
                <a:spcPct val="0"/>
              </a:spcBef>
            </a:pPr>
          </a:p>
          <a:p>
            <a:pPr algn="l" marL="485989" indent="-242994" lvl="1">
              <a:lnSpc>
                <a:spcPts val="3151"/>
              </a:lnSpc>
              <a:buFont typeface="Arial"/>
              <a:buChar char="•"/>
            </a:pPr>
            <a:r>
              <a:rPr lang="en-US" sz="225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Tendência de Investimentos em Tecnologia da Informação</a:t>
            </a:r>
          </a:p>
          <a:p>
            <a:pPr algn="l" marL="0" indent="0" lvl="1">
              <a:lnSpc>
                <a:spcPts val="3151"/>
              </a:lnSpc>
              <a:spcBef>
                <a:spcPct val="0"/>
              </a:spcBef>
            </a:pPr>
          </a:p>
          <a:p>
            <a:pPr algn="l" marL="485989" indent="-242994" lvl="1">
              <a:lnSpc>
                <a:spcPts val="3151"/>
              </a:lnSpc>
              <a:buFont typeface="Arial"/>
              <a:buChar char="•"/>
            </a:pPr>
            <a:r>
              <a:rPr lang="en-US" sz="225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Demanda por Automação e Integração</a:t>
            </a:r>
          </a:p>
          <a:p>
            <a:pPr algn="l" marL="0" indent="0" lvl="1">
              <a:lnSpc>
                <a:spcPts val="3151"/>
              </a:lnSpc>
              <a:spcBef>
                <a:spcPct val="0"/>
              </a:spcBef>
            </a:pPr>
          </a:p>
          <a:p>
            <a:pPr algn="l" marL="485989" indent="-242994" lvl="1">
              <a:lnSpc>
                <a:spcPts val="3151"/>
              </a:lnSpc>
              <a:buFont typeface="Arial"/>
              <a:buChar char="•"/>
            </a:pPr>
            <a:r>
              <a:rPr lang="en-US" sz="225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Mercados Potenciais Não Explorados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</a:p>
          <a:p>
            <a:pPr algn="l" marL="485989" indent="-242994" lvl="1">
              <a:lnSpc>
                <a:spcPts val="3151"/>
              </a:lnSpc>
              <a:buFont typeface="Arial"/>
              <a:buChar char="•"/>
            </a:pPr>
            <a:r>
              <a:rPr lang="en-US" sz="225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Alinhamento com a Transformação Digital</a:t>
            </a:r>
          </a:p>
          <a:p>
            <a:pPr algn="l" marL="0" indent="0" lvl="1">
              <a:lnSpc>
                <a:spcPts val="287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576678" y="61722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68070" y="-2818506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61481" y="-41148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773676" y="7717683"/>
            <a:ext cx="4729467" cy="4047169"/>
          </a:xfrm>
          <a:custGeom>
            <a:avLst/>
            <a:gdLst/>
            <a:ahLst/>
            <a:cxnLst/>
            <a:rect r="r" b="b" t="t" l="l"/>
            <a:pathLst>
              <a:path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69"/>
                </a:lnTo>
                <a:lnTo>
                  <a:pt x="0" y="40471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269933">
            <a:off x="16480783" y="545732"/>
            <a:ext cx="4044719" cy="4607867"/>
          </a:xfrm>
          <a:custGeom>
            <a:avLst/>
            <a:gdLst/>
            <a:ahLst/>
            <a:cxnLst/>
            <a:rect r="r" b="b" t="t" l="l"/>
            <a:pathLst>
              <a:path h="4607867" w="4044719">
                <a:moveTo>
                  <a:pt x="0" y="0"/>
                </a:moveTo>
                <a:lnTo>
                  <a:pt x="4044719" y="0"/>
                </a:lnTo>
                <a:lnTo>
                  <a:pt x="4044719" y="4607867"/>
                </a:lnTo>
                <a:lnTo>
                  <a:pt x="0" y="46078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961" t="0" r="-6961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519810">
            <a:off x="-1373061" y="7260193"/>
            <a:ext cx="4432800" cy="4432800"/>
          </a:xfrm>
          <a:custGeom>
            <a:avLst/>
            <a:gdLst/>
            <a:ahLst/>
            <a:cxnLst/>
            <a:rect r="r" b="b" t="t" l="l"/>
            <a:pathLst>
              <a:path h="4432800" w="4432800">
                <a:moveTo>
                  <a:pt x="0" y="0"/>
                </a:moveTo>
                <a:lnTo>
                  <a:pt x="4432801" y="0"/>
                </a:lnTo>
                <a:lnTo>
                  <a:pt x="4432801" y="4432800"/>
                </a:lnTo>
                <a:lnTo>
                  <a:pt x="0" y="44328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452580" y="2324999"/>
            <a:ext cx="4228013" cy="4200033"/>
            <a:chOff x="0" y="0"/>
            <a:chExt cx="818215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24000">
              <a:off x="-1557" y="-1567"/>
              <a:ext cx="821329" cy="815935"/>
            </a:xfrm>
            <a:custGeom>
              <a:avLst/>
              <a:gdLst/>
              <a:ahLst/>
              <a:cxnLst/>
              <a:rect r="r" b="b" t="t" l="l"/>
              <a:pathLst>
                <a:path h="815935" w="821329">
                  <a:moveTo>
                    <a:pt x="407827" y="1577"/>
                  </a:moveTo>
                  <a:cubicBezTo>
                    <a:pt x="181889" y="3154"/>
                    <a:pt x="0" y="186380"/>
                    <a:pt x="1567" y="410823"/>
                  </a:cubicBezTo>
                  <a:cubicBezTo>
                    <a:pt x="3134" y="635266"/>
                    <a:pt x="187563" y="815934"/>
                    <a:pt x="413502" y="814357"/>
                  </a:cubicBezTo>
                  <a:cubicBezTo>
                    <a:pt x="639440" y="812780"/>
                    <a:pt x="821329" y="629554"/>
                    <a:pt x="819762" y="405111"/>
                  </a:cubicBezTo>
                  <a:cubicBezTo>
                    <a:pt x="818195" y="180668"/>
                    <a:pt x="633766" y="0"/>
                    <a:pt x="407827" y="1577"/>
                  </a:cubicBezTo>
                  <a:close/>
                </a:path>
              </a:pathLst>
            </a:custGeom>
            <a:blipFill>
              <a:blip r:embed="rId8"/>
              <a:stretch>
                <a:fillRect l="-2582" t="-6640" r="-3351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006864" y="866775"/>
            <a:ext cx="6274273" cy="132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701"/>
              </a:lnSpc>
              <a:spcBef>
                <a:spcPct val="0"/>
              </a:spcBef>
            </a:pPr>
            <a:r>
              <a:rPr lang="en-US" b="true" sz="7643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SOLUÇÃO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894357" y="3643917"/>
            <a:ext cx="9598385" cy="1982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9"/>
              </a:lnSpc>
            </a:pPr>
            <a:r>
              <a:rPr lang="en-US" sz="372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</a:t>
            </a:r>
            <a:r>
              <a:rPr lang="en-US" b="true" sz="3721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G.E.I FLOW </a:t>
            </a:r>
            <a:r>
              <a:rPr lang="en-US" sz="372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simplifica a comunicação e o gerenciamento de dados entre empresa.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9544772" y="1984915"/>
            <a:ext cx="8094723" cy="7062405"/>
            <a:chOff x="0" y="0"/>
            <a:chExt cx="4580890" cy="39966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3970" y="199390"/>
              <a:ext cx="4566920" cy="3796030"/>
            </a:xfrm>
            <a:custGeom>
              <a:avLst/>
              <a:gdLst/>
              <a:ahLst/>
              <a:cxnLst/>
              <a:rect r="r" b="b" t="t" l="l"/>
              <a:pathLst>
                <a:path h="3796030" w="4566920">
                  <a:moveTo>
                    <a:pt x="0" y="0"/>
                  </a:moveTo>
                  <a:lnTo>
                    <a:pt x="4566920" y="0"/>
                  </a:lnTo>
                  <a:lnTo>
                    <a:pt x="4566920" y="3796030"/>
                  </a:lnTo>
                  <a:lnTo>
                    <a:pt x="0" y="37960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DB52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6350" y="6350"/>
              <a:ext cx="4566920" cy="186690"/>
            </a:xfrm>
            <a:custGeom>
              <a:avLst/>
              <a:gdLst/>
              <a:ahLst/>
              <a:cxnLst/>
              <a:rect r="r" b="b" t="t" l="l"/>
              <a:pathLst>
                <a:path h="186690" w="4566920">
                  <a:moveTo>
                    <a:pt x="0" y="0"/>
                  </a:moveTo>
                  <a:lnTo>
                    <a:pt x="4566920" y="0"/>
                  </a:lnTo>
                  <a:lnTo>
                    <a:pt x="4566920" y="186690"/>
                  </a:lnTo>
                  <a:lnTo>
                    <a:pt x="0" y="186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FA2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240030" y="411480"/>
              <a:ext cx="4105910" cy="3368040"/>
            </a:xfrm>
            <a:custGeom>
              <a:avLst/>
              <a:gdLst/>
              <a:ahLst/>
              <a:cxnLst/>
              <a:rect r="r" b="b" t="t" l="l"/>
              <a:pathLst>
                <a:path h="3368040" w="4105910">
                  <a:moveTo>
                    <a:pt x="0" y="0"/>
                  </a:moveTo>
                  <a:lnTo>
                    <a:pt x="4105910" y="0"/>
                  </a:lnTo>
                  <a:lnTo>
                    <a:pt x="4105910" y="3368040"/>
                  </a:lnTo>
                  <a:lnTo>
                    <a:pt x="0" y="33680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84" t="0" r="-58854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08280" y="379730"/>
              <a:ext cx="4175760" cy="3431540"/>
            </a:xfrm>
            <a:custGeom>
              <a:avLst/>
              <a:gdLst/>
              <a:ahLst/>
              <a:cxnLst/>
              <a:rect r="r" b="b" t="t" l="l"/>
              <a:pathLst>
                <a:path h="3431540" w="4175760">
                  <a:moveTo>
                    <a:pt x="0" y="0"/>
                  </a:moveTo>
                  <a:lnTo>
                    <a:pt x="63500" y="0"/>
                  </a:lnTo>
                  <a:lnTo>
                    <a:pt x="63500" y="63500"/>
                  </a:lnTo>
                  <a:lnTo>
                    <a:pt x="0" y="63500"/>
                  </a:lnTo>
                  <a:lnTo>
                    <a:pt x="0" y="0"/>
                  </a:lnTo>
                  <a:close/>
                  <a:moveTo>
                    <a:pt x="0" y="1747520"/>
                  </a:moveTo>
                  <a:lnTo>
                    <a:pt x="63500" y="1747520"/>
                  </a:lnTo>
                  <a:lnTo>
                    <a:pt x="63500" y="1684020"/>
                  </a:lnTo>
                  <a:lnTo>
                    <a:pt x="0" y="1684020"/>
                  </a:lnTo>
                  <a:lnTo>
                    <a:pt x="0" y="1747520"/>
                  </a:lnTo>
                  <a:close/>
                  <a:moveTo>
                    <a:pt x="0" y="3431540"/>
                  </a:moveTo>
                  <a:lnTo>
                    <a:pt x="63500" y="3431540"/>
                  </a:lnTo>
                  <a:lnTo>
                    <a:pt x="63500" y="3368040"/>
                  </a:lnTo>
                  <a:lnTo>
                    <a:pt x="0" y="3368040"/>
                  </a:lnTo>
                  <a:lnTo>
                    <a:pt x="0" y="3431540"/>
                  </a:lnTo>
                  <a:close/>
                  <a:moveTo>
                    <a:pt x="2056130" y="3431540"/>
                  </a:moveTo>
                  <a:lnTo>
                    <a:pt x="2119630" y="3431540"/>
                  </a:lnTo>
                  <a:lnTo>
                    <a:pt x="2119630" y="3368040"/>
                  </a:lnTo>
                  <a:lnTo>
                    <a:pt x="2056130" y="3368040"/>
                  </a:lnTo>
                  <a:lnTo>
                    <a:pt x="2056130" y="3431540"/>
                  </a:lnTo>
                  <a:close/>
                  <a:moveTo>
                    <a:pt x="4112260" y="1684020"/>
                  </a:moveTo>
                  <a:lnTo>
                    <a:pt x="4112260" y="1747520"/>
                  </a:lnTo>
                  <a:lnTo>
                    <a:pt x="4175760" y="1747520"/>
                  </a:lnTo>
                  <a:lnTo>
                    <a:pt x="4175760" y="1684020"/>
                  </a:lnTo>
                  <a:lnTo>
                    <a:pt x="4141470" y="1684020"/>
                  </a:lnTo>
                  <a:lnTo>
                    <a:pt x="4112260" y="1684020"/>
                  </a:lnTo>
                  <a:close/>
                  <a:moveTo>
                    <a:pt x="2056130" y="63500"/>
                  </a:moveTo>
                  <a:lnTo>
                    <a:pt x="2119630" y="63500"/>
                  </a:lnTo>
                  <a:lnTo>
                    <a:pt x="2119630" y="0"/>
                  </a:lnTo>
                  <a:lnTo>
                    <a:pt x="2056130" y="0"/>
                  </a:lnTo>
                  <a:lnTo>
                    <a:pt x="2056130" y="63500"/>
                  </a:lnTo>
                  <a:close/>
                  <a:moveTo>
                    <a:pt x="4112260" y="0"/>
                  </a:moveTo>
                  <a:lnTo>
                    <a:pt x="4112260" y="63500"/>
                  </a:lnTo>
                  <a:lnTo>
                    <a:pt x="4175760" y="63500"/>
                  </a:lnTo>
                  <a:lnTo>
                    <a:pt x="4175760" y="0"/>
                  </a:lnTo>
                  <a:cubicBezTo>
                    <a:pt x="4175760" y="0"/>
                    <a:pt x="4112260" y="0"/>
                    <a:pt x="4112260" y="0"/>
                  </a:cubicBezTo>
                  <a:close/>
                  <a:moveTo>
                    <a:pt x="4112260" y="3431540"/>
                  </a:moveTo>
                  <a:lnTo>
                    <a:pt x="4175760" y="3431540"/>
                  </a:lnTo>
                  <a:lnTo>
                    <a:pt x="4175760" y="3368040"/>
                  </a:lnTo>
                  <a:lnTo>
                    <a:pt x="4112260" y="3368040"/>
                  </a:lnTo>
                  <a:lnTo>
                    <a:pt x="4112260" y="343154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579620" cy="3996690"/>
            </a:xfrm>
            <a:custGeom>
              <a:avLst/>
              <a:gdLst/>
              <a:ahLst/>
              <a:cxnLst/>
              <a:rect r="r" b="b" t="t" l="l"/>
              <a:pathLst>
                <a:path h="3996690" w="4579620">
                  <a:moveTo>
                    <a:pt x="0" y="0"/>
                  </a:moveTo>
                  <a:lnTo>
                    <a:pt x="0" y="3996690"/>
                  </a:lnTo>
                  <a:lnTo>
                    <a:pt x="4579620" y="3996690"/>
                  </a:lnTo>
                  <a:lnTo>
                    <a:pt x="4579620" y="0"/>
                  </a:lnTo>
                  <a:lnTo>
                    <a:pt x="0" y="0"/>
                  </a:lnTo>
                  <a:close/>
                  <a:moveTo>
                    <a:pt x="4566920" y="12700"/>
                  </a:moveTo>
                  <a:lnTo>
                    <a:pt x="4566920" y="186690"/>
                  </a:lnTo>
                  <a:lnTo>
                    <a:pt x="12700" y="186690"/>
                  </a:lnTo>
                  <a:lnTo>
                    <a:pt x="12700" y="12700"/>
                  </a:lnTo>
                  <a:lnTo>
                    <a:pt x="4566920" y="12700"/>
                  </a:lnTo>
                  <a:close/>
                  <a:moveTo>
                    <a:pt x="12700" y="3983990"/>
                  </a:moveTo>
                  <a:lnTo>
                    <a:pt x="12700" y="199390"/>
                  </a:lnTo>
                  <a:lnTo>
                    <a:pt x="4566920" y="199390"/>
                  </a:lnTo>
                  <a:lnTo>
                    <a:pt x="4566920" y="3983990"/>
                  </a:lnTo>
                  <a:lnTo>
                    <a:pt x="12700" y="3983990"/>
                  </a:lnTo>
                  <a:close/>
                  <a:moveTo>
                    <a:pt x="4314190" y="405130"/>
                  </a:moveTo>
                  <a:lnTo>
                    <a:pt x="2334260" y="405130"/>
                  </a:lnTo>
                  <a:lnTo>
                    <a:pt x="2334260" y="373380"/>
                  </a:lnTo>
                  <a:lnTo>
                    <a:pt x="2258060" y="373380"/>
                  </a:lnTo>
                  <a:lnTo>
                    <a:pt x="2258060" y="405130"/>
                  </a:lnTo>
                  <a:lnTo>
                    <a:pt x="278130" y="405130"/>
                  </a:lnTo>
                  <a:lnTo>
                    <a:pt x="278130" y="373380"/>
                  </a:lnTo>
                  <a:lnTo>
                    <a:pt x="201930" y="373380"/>
                  </a:lnTo>
                  <a:lnTo>
                    <a:pt x="201930" y="449580"/>
                  </a:lnTo>
                  <a:lnTo>
                    <a:pt x="233680" y="449580"/>
                  </a:lnTo>
                  <a:lnTo>
                    <a:pt x="233680" y="2057400"/>
                  </a:lnTo>
                  <a:lnTo>
                    <a:pt x="201930" y="2057400"/>
                  </a:lnTo>
                  <a:lnTo>
                    <a:pt x="201930" y="2133600"/>
                  </a:lnTo>
                  <a:lnTo>
                    <a:pt x="233680" y="2133600"/>
                  </a:lnTo>
                  <a:lnTo>
                    <a:pt x="233680" y="3741420"/>
                  </a:lnTo>
                  <a:lnTo>
                    <a:pt x="201930" y="3741420"/>
                  </a:lnTo>
                  <a:lnTo>
                    <a:pt x="201930" y="3817620"/>
                  </a:lnTo>
                  <a:lnTo>
                    <a:pt x="278130" y="3817620"/>
                  </a:lnTo>
                  <a:lnTo>
                    <a:pt x="278130" y="3785870"/>
                  </a:lnTo>
                  <a:lnTo>
                    <a:pt x="2258060" y="3785870"/>
                  </a:lnTo>
                  <a:lnTo>
                    <a:pt x="2258060" y="3817620"/>
                  </a:lnTo>
                  <a:lnTo>
                    <a:pt x="2334260" y="3817620"/>
                  </a:lnTo>
                  <a:lnTo>
                    <a:pt x="2334260" y="3785870"/>
                  </a:lnTo>
                  <a:lnTo>
                    <a:pt x="4314190" y="3785870"/>
                  </a:lnTo>
                  <a:lnTo>
                    <a:pt x="4314190" y="3817620"/>
                  </a:lnTo>
                  <a:lnTo>
                    <a:pt x="4390390" y="3817620"/>
                  </a:lnTo>
                  <a:lnTo>
                    <a:pt x="4390390" y="3741420"/>
                  </a:lnTo>
                  <a:lnTo>
                    <a:pt x="4358640" y="3741420"/>
                  </a:lnTo>
                  <a:lnTo>
                    <a:pt x="4358640" y="2133600"/>
                  </a:lnTo>
                  <a:lnTo>
                    <a:pt x="4390390" y="2133600"/>
                  </a:lnTo>
                  <a:lnTo>
                    <a:pt x="4390390" y="2057400"/>
                  </a:lnTo>
                  <a:lnTo>
                    <a:pt x="4358640" y="2057400"/>
                  </a:lnTo>
                  <a:lnTo>
                    <a:pt x="4358640" y="449580"/>
                  </a:lnTo>
                  <a:lnTo>
                    <a:pt x="4390390" y="449580"/>
                  </a:lnTo>
                  <a:lnTo>
                    <a:pt x="4390390" y="373380"/>
                  </a:lnTo>
                  <a:lnTo>
                    <a:pt x="4314190" y="373380"/>
                  </a:lnTo>
                  <a:lnTo>
                    <a:pt x="4314190" y="405130"/>
                  </a:lnTo>
                  <a:lnTo>
                    <a:pt x="4314190" y="405130"/>
                  </a:lnTo>
                  <a:close/>
                  <a:moveTo>
                    <a:pt x="2270760" y="386080"/>
                  </a:moveTo>
                  <a:lnTo>
                    <a:pt x="2321560" y="386080"/>
                  </a:lnTo>
                  <a:lnTo>
                    <a:pt x="2321560" y="436880"/>
                  </a:lnTo>
                  <a:lnTo>
                    <a:pt x="2270760" y="436880"/>
                  </a:lnTo>
                  <a:lnTo>
                    <a:pt x="2270760" y="386080"/>
                  </a:lnTo>
                  <a:close/>
                  <a:moveTo>
                    <a:pt x="214630" y="436880"/>
                  </a:moveTo>
                  <a:lnTo>
                    <a:pt x="214630" y="386080"/>
                  </a:lnTo>
                  <a:lnTo>
                    <a:pt x="265430" y="386080"/>
                  </a:lnTo>
                  <a:lnTo>
                    <a:pt x="265430" y="436880"/>
                  </a:lnTo>
                  <a:lnTo>
                    <a:pt x="214630" y="436880"/>
                  </a:lnTo>
                  <a:close/>
                  <a:moveTo>
                    <a:pt x="214630" y="2120900"/>
                  </a:moveTo>
                  <a:lnTo>
                    <a:pt x="214630" y="2070100"/>
                  </a:lnTo>
                  <a:lnTo>
                    <a:pt x="265430" y="2070100"/>
                  </a:lnTo>
                  <a:lnTo>
                    <a:pt x="265430" y="2120900"/>
                  </a:lnTo>
                  <a:lnTo>
                    <a:pt x="214630" y="2120900"/>
                  </a:lnTo>
                  <a:close/>
                  <a:moveTo>
                    <a:pt x="265430" y="3804920"/>
                  </a:moveTo>
                  <a:lnTo>
                    <a:pt x="214630" y="3804920"/>
                  </a:lnTo>
                  <a:lnTo>
                    <a:pt x="214630" y="3754120"/>
                  </a:lnTo>
                  <a:lnTo>
                    <a:pt x="265430" y="3754120"/>
                  </a:lnTo>
                  <a:lnTo>
                    <a:pt x="265430" y="3804920"/>
                  </a:lnTo>
                  <a:close/>
                  <a:moveTo>
                    <a:pt x="2321560" y="3804920"/>
                  </a:moveTo>
                  <a:lnTo>
                    <a:pt x="2270760" y="3804920"/>
                  </a:lnTo>
                  <a:lnTo>
                    <a:pt x="2270760" y="3754120"/>
                  </a:lnTo>
                  <a:lnTo>
                    <a:pt x="2321560" y="3754120"/>
                  </a:lnTo>
                  <a:lnTo>
                    <a:pt x="2321560" y="3804920"/>
                  </a:lnTo>
                  <a:close/>
                  <a:moveTo>
                    <a:pt x="4314190" y="3773170"/>
                  </a:moveTo>
                  <a:lnTo>
                    <a:pt x="2334260" y="3773170"/>
                  </a:lnTo>
                  <a:lnTo>
                    <a:pt x="2334260" y="3741420"/>
                  </a:lnTo>
                  <a:lnTo>
                    <a:pt x="2258060" y="3741420"/>
                  </a:lnTo>
                  <a:lnTo>
                    <a:pt x="2258060" y="3773170"/>
                  </a:lnTo>
                  <a:lnTo>
                    <a:pt x="278130" y="3773170"/>
                  </a:lnTo>
                  <a:lnTo>
                    <a:pt x="278130" y="3741420"/>
                  </a:lnTo>
                  <a:lnTo>
                    <a:pt x="246380" y="3741420"/>
                  </a:lnTo>
                  <a:lnTo>
                    <a:pt x="246380" y="2133600"/>
                  </a:lnTo>
                  <a:lnTo>
                    <a:pt x="278130" y="2133600"/>
                  </a:lnTo>
                  <a:lnTo>
                    <a:pt x="278130" y="2057400"/>
                  </a:lnTo>
                  <a:lnTo>
                    <a:pt x="246380" y="2057400"/>
                  </a:lnTo>
                  <a:lnTo>
                    <a:pt x="246380" y="449580"/>
                  </a:lnTo>
                  <a:lnTo>
                    <a:pt x="278130" y="449580"/>
                  </a:lnTo>
                  <a:lnTo>
                    <a:pt x="278130" y="417830"/>
                  </a:lnTo>
                  <a:lnTo>
                    <a:pt x="2258060" y="417830"/>
                  </a:lnTo>
                  <a:lnTo>
                    <a:pt x="2258060" y="449580"/>
                  </a:lnTo>
                  <a:lnTo>
                    <a:pt x="2334260" y="449580"/>
                  </a:lnTo>
                  <a:lnTo>
                    <a:pt x="2334260" y="417830"/>
                  </a:lnTo>
                  <a:lnTo>
                    <a:pt x="4314190" y="417830"/>
                  </a:lnTo>
                  <a:lnTo>
                    <a:pt x="4314190" y="449580"/>
                  </a:lnTo>
                  <a:lnTo>
                    <a:pt x="4345940" y="449580"/>
                  </a:lnTo>
                  <a:lnTo>
                    <a:pt x="4345940" y="2057400"/>
                  </a:lnTo>
                  <a:lnTo>
                    <a:pt x="4314190" y="2057400"/>
                  </a:lnTo>
                  <a:lnTo>
                    <a:pt x="4314190" y="2133600"/>
                  </a:lnTo>
                  <a:lnTo>
                    <a:pt x="4345940" y="2133600"/>
                  </a:lnTo>
                  <a:lnTo>
                    <a:pt x="4345940" y="3741420"/>
                  </a:lnTo>
                  <a:lnTo>
                    <a:pt x="4314190" y="3741420"/>
                  </a:lnTo>
                  <a:lnTo>
                    <a:pt x="4314190" y="3773170"/>
                  </a:lnTo>
                  <a:lnTo>
                    <a:pt x="4314190" y="3773170"/>
                  </a:lnTo>
                  <a:close/>
                  <a:moveTo>
                    <a:pt x="4377690" y="3754120"/>
                  </a:moveTo>
                  <a:lnTo>
                    <a:pt x="4377690" y="3804920"/>
                  </a:lnTo>
                  <a:lnTo>
                    <a:pt x="4326890" y="3804920"/>
                  </a:lnTo>
                  <a:lnTo>
                    <a:pt x="4326890" y="3754120"/>
                  </a:lnTo>
                  <a:lnTo>
                    <a:pt x="4377690" y="3754120"/>
                  </a:lnTo>
                  <a:close/>
                  <a:moveTo>
                    <a:pt x="4377690" y="2070100"/>
                  </a:moveTo>
                  <a:lnTo>
                    <a:pt x="4377690" y="2120900"/>
                  </a:lnTo>
                  <a:lnTo>
                    <a:pt x="4326890" y="2120900"/>
                  </a:lnTo>
                  <a:lnTo>
                    <a:pt x="4326890" y="2070100"/>
                  </a:lnTo>
                  <a:lnTo>
                    <a:pt x="4377690" y="2070100"/>
                  </a:lnTo>
                  <a:close/>
                  <a:moveTo>
                    <a:pt x="4326890" y="386080"/>
                  </a:moveTo>
                  <a:lnTo>
                    <a:pt x="4377690" y="386080"/>
                  </a:lnTo>
                  <a:lnTo>
                    <a:pt x="4377690" y="436880"/>
                  </a:lnTo>
                  <a:lnTo>
                    <a:pt x="4326890" y="436880"/>
                  </a:lnTo>
                  <a:lnTo>
                    <a:pt x="4326890" y="3860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40970" y="67310"/>
              <a:ext cx="300990" cy="63500"/>
            </a:xfrm>
            <a:custGeom>
              <a:avLst/>
              <a:gdLst/>
              <a:ahLst/>
              <a:cxnLst/>
              <a:rect r="r" b="b" t="t" l="l"/>
              <a:pathLst>
                <a:path h="63500" w="300990">
                  <a:moveTo>
                    <a:pt x="119380" y="0"/>
                  </a:moveTo>
                  <a:lnTo>
                    <a:pt x="182880" y="0"/>
                  </a:lnTo>
                  <a:lnTo>
                    <a:pt x="182880" y="63500"/>
                  </a:lnTo>
                  <a:lnTo>
                    <a:pt x="119380" y="63500"/>
                  </a:lnTo>
                  <a:lnTo>
                    <a:pt x="119380" y="0"/>
                  </a:lnTo>
                  <a:close/>
                  <a:moveTo>
                    <a:pt x="31750" y="0"/>
                  </a:moveTo>
                  <a:cubicBezTo>
                    <a:pt x="49530" y="0"/>
                    <a:pt x="63500" y="13970"/>
                    <a:pt x="63500" y="31750"/>
                  </a:cubicBezTo>
                  <a:cubicBezTo>
                    <a:pt x="63500" y="49530"/>
                    <a:pt x="49530" y="63500"/>
                    <a:pt x="31750" y="63500"/>
                  </a:cubicBezTo>
                  <a:cubicBezTo>
                    <a:pt x="13970" y="63500"/>
                    <a:pt x="0" y="49530"/>
                    <a:pt x="0" y="31750"/>
                  </a:cubicBezTo>
                  <a:cubicBezTo>
                    <a:pt x="0" y="13970"/>
                    <a:pt x="13970" y="0"/>
                    <a:pt x="31750" y="0"/>
                  </a:cubicBezTo>
                  <a:close/>
                  <a:moveTo>
                    <a:pt x="269240" y="0"/>
                  </a:moveTo>
                  <a:lnTo>
                    <a:pt x="237490" y="63500"/>
                  </a:lnTo>
                  <a:lnTo>
                    <a:pt x="300990" y="63500"/>
                  </a:lnTo>
                  <a:lnTo>
                    <a:pt x="269240" y="0"/>
                  </a:lnTo>
                  <a:close/>
                </a:path>
              </a:pathLst>
            </a:custGeom>
            <a:solidFill>
              <a:srgbClr val="F8DB52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585470" y="82550"/>
              <a:ext cx="3854450" cy="33020"/>
            </a:xfrm>
            <a:custGeom>
              <a:avLst/>
              <a:gdLst/>
              <a:ahLst/>
              <a:cxnLst/>
              <a:rect r="r" b="b" t="t" l="l"/>
              <a:pathLst>
                <a:path h="33020" w="3854450">
                  <a:moveTo>
                    <a:pt x="3837940" y="33020"/>
                  </a:moveTo>
                  <a:lnTo>
                    <a:pt x="16510" y="33020"/>
                  </a:lnTo>
                  <a:cubicBezTo>
                    <a:pt x="7620" y="33020"/>
                    <a:pt x="0" y="25400"/>
                    <a:pt x="0" y="16510"/>
                  </a:cubicBezTo>
                  <a:lnTo>
                    <a:pt x="0" y="16510"/>
                  </a:lnTo>
                  <a:cubicBezTo>
                    <a:pt x="0" y="7620"/>
                    <a:pt x="7620" y="0"/>
                    <a:pt x="16510" y="0"/>
                  </a:cubicBezTo>
                  <a:lnTo>
                    <a:pt x="3837940" y="0"/>
                  </a:lnTo>
                  <a:cubicBezTo>
                    <a:pt x="3846830" y="0"/>
                    <a:pt x="3854450" y="7620"/>
                    <a:pt x="3854450" y="16510"/>
                  </a:cubicBezTo>
                  <a:lnTo>
                    <a:pt x="3854450" y="16510"/>
                  </a:lnTo>
                  <a:cubicBezTo>
                    <a:pt x="3854450" y="25400"/>
                    <a:pt x="3846830" y="33020"/>
                    <a:pt x="3837940" y="33020"/>
                  </a:cubicBezTo>
                  <a:close/>
                </a:path>
              </a:pathLst>
            </a:custGeom>
            <a:solidFill>
              <a:srgbClr val="F26D6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548198" y="298475"/>
            <a:ext cx="9043935" cy="1668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19"/>
              </a:lnSpc>
              <a:spcBef>
                <a:spcPct val="0"/>
              </a:spcBef>
            </a:pPr>
            <a:r>
              <a:rPr lang="en-US" b="true" sz="4799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PROTÓTIPO DO PRODUTO “LIGHT SPEED”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7099" y="2541809"/>
            <a:ext cx="8366912" cy="5939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1"/>
              </a:lnSpc>
              <a:spcBef>
                <a:spcPct val="0"/>
              </a:spcBef>
            </a:pP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interface do Light Speed é uma solução intuitiva e simplificada para gerenciar o envio e recebimento de peças entre empresas. Ela é dividida em seções funcionais:</a:t>
            </a:r>
          </a:p>
          <a:p>
            <a:pPr algn="just" marL="0" indent="0" lvl="1">
              <a:lnSpc>
                <a:spcPts val="3361"/>
              </a:lnSpc>
              <a:spcBef>
                <a:spcPct val="0"/>
              </a:spcBef>
            </a:pPr>
          </a:p>
          <a:p>
            <a:pPr algn="just" marL="518389" indent="-259195" lvl="1">
              <a:lnSpc>
                <a:spcPts val="3361"/>
              </a:lnSpc>
              <a:buFont typeface="Arial"/>
              <a:buChar char="•"/>
            </a:pP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Envio de Peças: Permite registrar a quantidade e o número do material a ser enviado.</a:t>
            </a:r>
          </a:p>
          <a:p>
            <a:pPr algn="just" marL="518389" indent="-259195" lvl="1">
              <a:lnSpc>
                <a:spcPts val="3361"/>
              </a:lnSpc>
              <a:buFont typeface="Arial"/>
              <a:buChar char="•"/>
            </a:pP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Recebimento de Peças: Facilita o registro da quantidade devolvida e o número do material recebido.</a:t>
            </a:r>
          </a:p>
          <a:p>
            <a:pPr algn="just" marL="518389" indent="-259195" lvl="1">
              <a:lnSpc>
                <a:spcPts val="3361"/>
              </a:lnSpc>
              <a:buFont typeface="Arial"/>
              <a:buChar char="•"/>
            </a:pP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Verificar Status da Peça: Consulta o status de uma peça específica a partir do número do material.</a:t>
            </a:r>
          </a:p>
          <a:p>
            <a:pPr algn="just" marL="518389" indent="-259195" lvl="1">
              <a:lnSpc>
                <a:spcPts val="3361"/>
              </a:lnSpc>
              <a:buFont typeface="Arial"/>
              <a:buChar char="•"/>
            </a:pPr>
            <a:r>
              <a:rPr lang="en-US" sz="2401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Prazos e Dias de Trabalho: Define o prazo de entrega em dias e os dias de trabalho por semana.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3278334" y="1924144"/>
            <a:ext cx="10415927" cy="8362856"/>
            <a:chOff x="0" y="0"/>
            <a:chExt cx="7467600" cy="59956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2"/>
              <a:stretch>
                <a:fillRect l="-26379" t="-17217" r="-2035" b="-5055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306769">
            <a:off x="12737007" y="5155389"/>
            <a:ext cx="6927581" cy="6927581"/>
          </a:xfrm>
          <a:custGeom>
            <a:avLst/>
            <a:gdLst/>
            <a:ahLst/>
            <a:cxnLst/>
            <a:rect r="r" b="b" t="t" l="l"/>
            <a:pathLst>
              <a:path h="6927581" w="6927581">
                <a:moveTo>
                  <a:pt x="0" y="0"/>
                </a:moveTo>
                <a:lnTo>
                  <a:pt x="6927582" y="0"/>
                </a:lnTo>
                <a:lnTo>
                  <a:pt x="6927582" y="6927582"/>
                </a:lnTo>
                <a:lnTo>
                  <a:pt x="0" y="69275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487333" y="8167651"/>
            <a:ext cx="3997929" cy="79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00"/>
              </a:lnSpc>
              <a:spcBef>
                <a:spcPct val="0"/>
              </a:spcBef>
            </a:pPr>
            <a:r>
              <a:rPr lang="en-US" b="true" sz="4571" strike="noStrike" u="none">
                <a:solidFill>
                  <a:srgbClr val="000000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Light speed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261529" y="603945"/>
            <a:ext cx="8053224" cy="731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983"/>
              </a:lnSpc>
              <a:spcBef>
                <a:spcPct val="0"/>
              </a:spcBef>
            </a:pPr>
            <a:r>
              <a:rPr lang="en-US" b="true" sz="4273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SIMULAÇÃO DO PRODUTO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DAGTsjs-PHA</dc:identifier>
  <dcterms:modified xsi:type="dcterms:W3CDTF">2011-08-01T06:04:30Z</dcterms:modified>
  <cp:revision>1</cp:revision>
  <dc:title>Projeto Integrador</dc:title>
</cp:coreProperties>
</file>

<file path=docProps/thumbnail.jpeg>
</file>